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256" r:id="rId2"/>
    <p:sldId id="258" r:id="rId3"/>
    <p:sldId id="265" r:id="rId4"/>
    <p:sldId id="281" r:id="rId5"/>
    <p:sldId id="261" r:id="rId6"/>
    <p:sldId id="266" r:id="rId7"/>
    <p:sldId id="288" r:id="rId8"/>
    <p:sldId id="262" r:id="rId9"/>
    <p:sldId id="268" r:id="rId10"/>
    <p:sldId id="267" r:id="rId11"/>
    <p:sldId id="270" r:id="rId12"/>
    <p:sldId id="269" r:id="rId13"/>
    <p:sldId id="271" r:id="rId14"/>
    <p:sldId id="277" r:id="rId15"/>
    <p:sldId id="263" r:id="rId16"/>
    <p:sldId id="282" r:id="rId17"/>
    <p:sldId id="264" r:id="rId18"/>
    <p:sldId id="283" r:id="rId19"/>
    <p:sldId id="278" r:id="rId20"/>
    <p:sldId id="272" r:id="rId21"/>
    <p:sldId id="284" r:id="rId22"/>
    <p:sldId id="276" r:id="rId23"/>
    <p:sldId id="275" r:id="rId24"/>
    <p:sldId id="273" r:id="rId25"/>
    <p:sldId id="285" r:id="rId26"/>
    <p:sldId id="286" r:id="rId27"/>
    <p:sldId id="279" r:id="rId28"/>
    <p:sldId id="280" r:id="rId29"/>
    <p:sldId id="287" r:id="rId30"/>
    <p:sldId id="289" r:id="rId31"/>
    <p:sldId id="260" r:id="rId3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F8F8"/>
    <a:srgbClr val="FF7D7D"/>
    <a:srgbClr val="E9544D"/>
    <a:srgbClr val="EC5777"/>
    <a:srgbClr val="FF6F6E"/>
    <a:srgbClr val="E6E6E6"/>
    <a:srgbClr val="FF7979"/>
    <a:srgbClr val="FF999A"/>
    <a:srgbClr val="DF6551"/>
    <a:srgbClr val="3EEC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06" autoAdjust="0"/>
    <p:restoredTop sz="84466" autoAdjust="0"/>
  </p:normalViewPr>
  <p:slideViewPr>
    <p:cSldViewPr snapToGrid="0">
      <p:cViewPr varScale="1">
        <p:scale>
          <a:sx n="96" d="100"/>
          <a:sy n="96" d="100"/>
        </p:scale>
        <p:origin x="870" y="-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67" d="100"/>
          <a:sy n="67" d="100"/>
        </p:scale>
        <p:origin x="312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53DB2C-7CB4-4FA5-93CB-46C6CA7DD1A0}" type="datetimeFigureOut">
              <a:rPr lang="ko-KR" altLang="en-US" smtClean="0"/>
              <a:t>2018-01-13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D0E7EC-25F5-4A50-B385-1F92C6D442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40822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D0E7EC-25F5-4A50-B385-1F92C6D4423B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33737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변수를 사용하지 않고 짠 코드 </a:t>
            </a:r>
            <a:r>
              <a:rPr lang="en-US" altLang="ko-KR" dirty="0"/>
              <a:t>vs </a:t>
            </a:r>
            <a:r>
              <a:rPr lang="ko-KR" altLang="en-US" dirty="0"/>
              <a:t>변수를 사용한 코드</a:t>
            </a:r>
            <a:endParaRPr lang="en-US" altLang="ko-KR" dirty="0"/>
          </a:p>
          <a:p>
            <a:r>
              <a:rPr lang="ko-KR" altLang="en-US" dirty="0" err="1"/>
              <a:t>자료형</a:t>
            </a:r>
            <a:r>
              <a:rPr lang="en-US" altLang="ko-KR" dirty="0"/>
              <a:t>, </a:t>
            </a:r>
            <a:r>
              <a:rPr lang="ko-KR" altLang="en-US" dirty="0" err="1"/>
              <a:t>변수이름</a:t>
            </a:r>
            <a:r>
              <a:rPr lang="en-US" altLang="ko-KR" dirty="0"/>
              <a:t>, </a:t>
            </a:r>
            <a:r>
              <a:rPr lang="ko-KR" altLang="en-US" dirty="0"/>
              <a:t>값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D0E7EC-25F5-4A50-B385-1F92C6D4423B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7734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나머지 연산 퀴즈 내기</a:t>
            </a:r>
            <a:r>
              <a:rPr lang="en-US" altLang="ko-KR" dirty="0"/>
              <a:t>(</a:t>
            </a:r>
            <a:r>
              <a:rPr lang="ko-KR" altLang="en-US" dirty="0" err="1"/>
              <a:t>칠판판서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D0E7EC-25F5-4A50-B385-1F92C6D4423B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28895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메모장을 이용해 과제 수행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D0E7EC-25F5-4A50-B385-1F92C6D4423B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34600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조건문</a:t>
            </a:r>
            <a:r>
              <a:rPr lang="ko-KR" altLang="en-US" dirty="0"/>
              <a:t> 이라고도 함</a:t>
            </a:r>
            <a:r>
              <a:rPr lang="en-US" altLang="ko-KR" dirty="0"/>
              <a:t>. </a:t>
            </a:r>
            <a:r>
              <a:rPr lang="ko-KR" altLang="en-US" dirty="0"/>
              <a:t>일상생활 속 예시</a:t>
            </a:r>
            <a:r>
              <a:rPr lang="en-US" altLang="ko-KR" dirty="0"/>
              <a:t>(</a:t>
            </a:r>
            <a:r>
              <a:rPr lang="ko-KR" altLang="en-US" dirty="0"/>
              <a:t>영어에서 </a:t>
            </a:r>
            <a:r>
              <a:rPr lang="ko-KR" altLang="en-US" dirty="0" err="1"/>
              <a:t>가정법이랑</a:t>
            </a:r>
            <a:r>
              <a:rPr lang="ko-KR" altLang="en-US" dirty="0"/>
              <a:t> </a:t>
            </a:r>
            <a:r>
              <a:rPr lang="ko-KR" altLang="en-US" dirty="0" err="1"/>
              <a:t>비슷</a:t>
            </a:r>
            <a:r>
              <a:rPr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D0E7EC-25F5-4A50-B385-1F92C6D4423B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38363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조건문</a:t>
            </a:r>
            <a:r>
              <a:rPr lang="ko-KR" altLang="en-US" dirty="0"/>
              <a:t> 이라고도 함</a:t>
            </a:r>
            <a:r>
              <a:rPr lang="en-US" altLang="ko-KR" dirty="0"/>
              <a:t>. </a:t>
            </a:r>
            <a:r>
              <a:rPr lang="ko-KR" altLang="en-US" dirty="0"/>
              <a:t>일상생활 속 예시</a:t>
            </a:r>
            <a:r>
              <a:rPr lang="en-US" altLang="ko-KR" dirty="0"/>
              <a:t>(</a:t>
            </a:r>
            <a:r>
              <a:rPr lang="ko-KR" altLang="en-US" dirty="0"/>
              <a:t>영어에서 </a:t>
            </a:r>
            <a:r>
              <a:rPr lang="ko-KR" altLang="en-US" dirty="0" err="1"/>
              <a:t>가정법이랑</a:t>
            </a:r>
            <a:r>
              <a:rPr lang="ko-KR" altLang="en-US" dirty="0"/>
              <a:t> </a:t>
            </a:r>
            <a:r>
              <a:rPr lang="ko-KR" altLang="en-US" dirty="0" err="1"/>
              <a:t>비슷</a:t>
            </a:r>
            <a:r>
              <a:rPr lang="ko-KR" altLang="en-US" dirty="0"/>
              <a:t> </a:t>
            </a:r>
            <a:r>
              <a:rPr lang="en-US" altLang="ko-KR" dirty="0"/>
              <a:t>If? </a:t>
            </a:r>
            <a:r>
              <a:rPr lang="ko-KR" altLang="en-US" dirty="0"/>
              <a:t>만약 이라는 뜻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D0E7EC-25F5-4A50-B385-1F92C6D4423B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15216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조건문</a:t>
            </a:r>
            <a:r>
              <a:rPr lang="ko-KR" altLang="en-US" dirty="0"/>
              <a:t> 이라고도 함</a:t>
            </a:r>
            <a:r>
              <a:rPr lang="en-US" altLang="ko-KR" dirty="0"/>
              <a:t>. </a:t>
            </a:r>
            <a:r>
              <a:rPr lang="ko-KR" altLang="en-US" dirty="0"/>
              <a:t>일상생활 속 예시</a:t>
            </a:r>
            <a:r>
              <a:rPr lang="en-US" altLang="ko-KR" dirty="0"/>
              <a:t>(</a:t>
            </a:r>
            <a:r>
              <a:rPr lang="ko-KR" altLang="en-US" dirty="0"/>
              <a:t>영어에서 </a:t>
            </a:r>
            <a:r>
              <a:rPr lang="ko-KR" altLang="en-US" dirty="0" err="1"/>
              <a:t>가정법이랑</a:t>
            </a:r>
            <a:r>
              <a:rPr lang="ko-KR" altLang="en-US" dirty="0"/>
              <a:t> </a:t>
            </a:r>
            <a:r>
              <a:rPr lang="ko-KR" altLang="en-US" dirty="0" err="1"/>
              <a:t>비슷</a:t>
            </a:r>
            <a:r>
              <a:rPr lang="ko-KR" altLang="en-US" dirty="0"/>
              <a:t> </a:t>
            </a:r>
            <a:r>
              <a:rPr lang="en-US" altLang="ko-KR" dirty="0"/>
              <a:t>If? </a:t>
            </a:r>
            <a:r>
              <a:rPr lang="ko-KR" altLang="en-US" dirty="0"/>
              <a:t>만약 이라는 뜻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D0E7EC-25F5-4A50-B385-1F92C6D4423B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90703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D0E7EC-25F5-4A50-B385-1F92C6D4423B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88955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1: </a:t>
            </a:r>
            <a:r>
              <a:rPr lang="ko-KR" altLang="en-US" dirty="0"/>
              <a:t>참 </a:t>
            </a:r>
            <a:r>
              <a:rPr lang="en-US" altLang="ko-KR" dirty="0"/>
              <a:t>/ 0 : </a:t>
            </a:r>
            <a:r>
              <a:rPr lang="ko-KR" altLang="en-US" dirty="0"/>
              <a:t>거짓</a:t>
            </a:r>
            <a:endParaRPr lang="en-US" altLang="ko-KR" dirty="0"/>
          </a:p>
          <a:p>
            <a:r>
              <a:rPr lang="ko-KR" altLang="en-US" dirty="0" err="1"/>
              <a:t>빈칸채우기</a:t>
            </a:r>
            <a:r>
              <a:rPr lang="ko-KR" altLang="en-US" dirty="0"/>
              <a:t> 퀴즈</a:t>
            </a:r>
            <a:r>
              <a:rPr lang="en-US" altLang="ko-KR" dirty="0"/>
              <a:t>!(</a:t>
            </a:r>
            <a:r>
              <a:rPr lang="ko-KR" altLang="en-US" dirty="0"/>
              <a:t>맞추면</a:t>
            </a:r>
            <a:r>
              <a:rPr lang="ko-KR" altLang="en-US" baseline="0" dirty="0"/>
              <a:t> </a:t>
            </a:r>
            <a:r>
              <a:rPr lang="ko-KR" altLang="en-US" baseline="0" dirty="0" err="1"/>
              <a:t>사탕같은거</a:t>
            </a:r>
            <a:r>
              <a:rPr lang="en-US" altLang="ko-KR" baseline="0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D0E7EC-25F5-4A50-B385-1F92C6D4423B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800992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1: </a:t>
            </a:r>
            <a:r>
              <a:rPr lang="ko-KR" altLang="en-US" dirty="0"/>
              <a:t>참 </a:t>
            </a:r>
            <a:r>
              <a:rPr lang="en-US" altLang="ko-KR" dirty="0"/>
              <a:t>/ 0 : </a:t>
            </a:r>
            <a:r>
              <a:rPr lang="ko-KR" altLang="en-US" dirty="0"/>
              <a:t>거짓</a:t>
            </a:r>
            <a:endParaRPr lang="en-US" altLang="ko-KR" dirty="0"/>
          </a:p>
          <a:p>
            <a:r>
              <a:rPr lang="ko-KR" altLang="en-US" dirty="0" err="1"/>
              <a:t>빈칸채우기</a:t>
            </a:r>
            <a:r>
              <a:rPr lang="ko-KR" altLang="en-US" dirty="0"/>
              <a:t> 퀴즈</a:t>
            </a:r>
            <a:r>
              <a:rPr lang="en-US" altLang="ko-KR" dirty="0"/>
              <a:t>!(</a:t>
            </a:r>
            <a:r>
              <a:rPr lang="ko-KR" altLang="en-US" dirty="0"/>
              <a:t>맞추면</a:t>
            </a:r>
            <a:r>
              <a:rPr lang="ko-KR" altLang="en-US" baseline="0" dirty="0"/>
              <a:t> </a:t>
            </a:r>
            <a:r>
              <a:rPr lang="ko-KR" altLang="en-US" baseline="0" dirty="0" err="1"/>
              <a:t>사탕같은거</a:t>
            </a:r>
            <a:r>
              <a:rPr lang="en-US" altLang="ko-KR" baseline="0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D0E7EC-25F5-4A50-B385-1F92C6D4423B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58488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D0E7EC-25F5-4A50-B385-1F92C6D4423B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6376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ko-KR" altLang="en-US" baseline="0" dirty="0"/>
              <a:t>이름 맞추기</a:t>
            </a:r>
            <a:r>
              <a:rPr lang="en-US" altLang="ko-KR" baseline="0" dirty="0"/>
              <a:t>(</a:t>
            </a:r>
            <a:r>
              <a:rPr lang="ko-KR" altLang="en-US" baseline="0" dirty="0" err="1"/>
              <a:t>브레드보드</a:t>
            </a:r>
            <a:r>
              <a:rPr lang="en-US" altLang="ko-KR" baseline="0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D0E7EC-25F5-4A50-B385-1F92C6D4423B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734708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D0E7EC-25F5-4A50-B385-1F92C6D4423B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997132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D0E7EC-25F5-4A50-B385-1F92C6D4423B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490687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D0E7EC-25F5-4A50-B385-1F92C6D4423B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468258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D0E7EC-25F5-4A50-B385-1F92C6D4423B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751599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D0E7EC-25F5-4A50-B385-1F92C6D4423B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897145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D0E7EC-25F5-4A50-B385-1F92C6D4423B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066157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D0E7EC-25F5-4A50-B385-1F92C6D4423B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853109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D0E7EC-25F5-4A50-B385-1F92C6D4423B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837398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D0E7EC-25F5-4A50-B385-1F92C6D4423B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593406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D0E7EC-25F5-4A50-B385-1F92C6D4423B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65515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ko-KR" altLang="en-US" baseline="0" dirty="0"/>
              <a:t>이름 맞추기</a:t>
            </a:r>
            <a:r>
              <a:rPr lang="en-US" altLang="ko-KR" baseline="0" dirty="0"/>
              <a:t>(LED)</a:t>
            </a:r>
          </a:p>
          <a:p>
            <a:pPr marL="228600" indent="-228600">
              <a:buAutoNum type="arabicPeriod"/>
            </a:pPr>
            <a:r>
              <a:rPr lang="ko-KR" altLang="en-US" baseline="0" dirty="0"/>
              <a:t>어느 쪽이 </a:t>
            </a:r>
            <a:r>
              <a:rPr lang="en-US" altLang="ko-KR" baseline="0" dirty="0"/>
              <a:t>+</a:t>
            </a:r>
            <a:r>
              <a:rPr lang="ko-KR" altLang="en-US" baseline="0" dirty="0"/>
              <a:t>극</a:t>
            </a:r>
            <a:r>
              <a:rPr lang="en-US" altLang="ko-KR" baseline="0" dirty="0"/>
              <a:t>?</a:t>
            </a:r>
          </a:p>
          <a:p>
            <a:pPr marL="228600" indent="-228600">
              <a:buAutoNum type="arabicPeriod"/>
            </a:pPr>
            <a:r>
              <a:rPr lang="ko-KR" altLang="en-US" baseline="0" dirty="0"/>
              <a:t>전류는 </a:t>
            </a:r>
            <a:r>
              <a:rPr lang="en-US" altLang="ko-KR" baseline="0" dirty="0"/>
              <a:t>-&gt;+? +&gt;-?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D0E7EC-25F5-4A50-B385-1F92C6D4423B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017967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D0E7EC-25F5-4A50-B385-1F92C6D4423B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78618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D0E7EC-25F5-4A50-B385-1F92C6D4423B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36327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D0E7EC-25F5-4A50-B385-1F92C6D4423B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75592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D0E7EC-25F5-4A50-B385-1F92C6D4423B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00188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D0E7EC-25F5-4A50-B385-1F92C6D4423B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69165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지금은 </a:t>
            </a:r>
            <a:r>
              <a:rPr lang="ko-KR" altLang="en-US" dirty="0" err="1"/>
              <a:t>이런게</a:t>
            </a:r>
            <a:r>
              <a:rPr lang="ko-KR" altLang="en-US" dirty="0"/>
              <a:t> 있다</a:t>
            </a:r>
            <a:r>
              <a:rPr lang="en-US" altLang="ko-KR" dirty="0"/>
              <a:t>! </a:t>
            </a:r>
            <a:r>
              <a:rPr lang="ko-KR" altLang="en-US" dirty="0"/>
              <a:t>정도만 알면 돼요</a:t>
            </a:r>
            <a:r>
              <a:rPr lang="en-US" altLang="ko-KR" dirty="0"/>
              <a:t>. </a:t>
            </a:r>
            <a:r>
              <a:rPr lang="ko-KR" altLang="en-US" dirty="0"/>
              <a:t>우리가 가장 많이 쓸건 </a:t>
            </a:r>
            <a:r>
              <a:rPr lang="en-US" altLang="ko-KR" dirty="0" err="1"/>
              <a:t>int</a:t>
            </a:r>
            <a:r>
              <a:rPr lang="en-US" altLang="ko-KR" baseline="0" dirty="0"/>
              <a:t> </a:t>
            </a:r>
            <a:r>
              <a:rPr lang="ko-KR" altLang="en-US" baseline="0" dirty="0"/>
              <a:t>형</a:t>
            </a:r>
            <a:r>
              <a:rPr lang="en-US" altLang="ko-KR" baseline="0" dirty="0"/>
              <a:t>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D0E7EC-25F5-4A50-B385-1F92C6D4423B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49681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=</a:t>
            </a:r>
            <a:r>
              <a:rPr lang="ko-KR" altLang="en-US" dirty="0"/>
              <a:t>는 대입</a:t>
            </a:r>
            <a:r>
              <a:rPr lang="en-US" altLang="ko-KR" dirty="0"/>
              <a:t>, ==</a:t>
            </a:r>
            <a:r>
              <a:rPr lang="ko-KR" altLang="en-US" dirty="0"/>
              <a:t>는 같다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D0E7EC-25F5-4A50-B385-1F92C6D4423B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79857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C2067-56CB-489D-A21E-75DD7EBB4C31}" type="datetimeFigureOut">
              <a:rPr lang="ko-KR" altLang="en-US" smtClean="0"/>
              <a:t>2018-01-13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B8E4A-0E04-4F7B-95EC-CFF95DF1A7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0739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C2067-56CB-489D-A21E-75DD7EBB4C31}" type="datetimeFigureOut">
              <a:rPr lang="ko-KR" altLang="en-US" smtClean="0"/>
              <a:t>2018-01-13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B8E4A-0E04-4F7B-95EC-CFF95DF1A7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58119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C2067-56CB-489D-A21E-75DD7EBB4C31}" type="datetimeFigureOut">
              <a:rPr lang="ko-KR" altLang="en-US" smtClean="0"/>
              <a:t>2018-01-13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B8E4A-0E04-4F7B-95EC-CFF95DF1A7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93257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C2067-56CB-489D-A21E-75DD7EBB4C31}" type="datetimeFigureOut">
              <a:rPr lang="ko-KR" altLang="en-US" smtClean="0"/>
              <a:t>2018-01-13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B8E4A-0E04-4F7B-95EC-CFF95DF1A7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50092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C2067-56CB-489D-A21E-75DD7EBB4C31}" type="datetimeFigureOut">
              <a:rPr lang="ko-KR" altLang="en-US" smtClean="0"/>
              <a:t>2018-01-13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B8E4A-0E04-4F7B-95EC-CFF95DF1A7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80203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C2067-56CB-489D-A21E-75DD7EBB4C31}" type="datetimeFigureOut">
              <a:rPr lang="ko-KR" altLang="en-US" smtClean="0"/>
              <a:t>2018-01-13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B8E4A-0E04-4F7B-95EC-CFF95DF1A7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81012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C2067-56CB-489D-A21E-75DD7EBB4C31}" type="datetimeFigureOut">
              <a:rPr lang="ko-KR" altLang="en-US" smtClean="0"/>
              <a:t>2018-01-13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B8E4A-0E04-4F7B-95EC-CFF95DF1A7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17894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C2067-56CB-489D-A21E-75DD7EBB4C31}" type="datetimeFigureOut">
              <a:rPr lang="ko-KR" altLang="en-US" smtClean="0"/>
              <a:t>2018-01-13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B8E4A-0E04-4F7B-95EC-CFF95DF1A7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84809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C2067-56CB-489D-A21E-75DD7EBB4C31}" type="datetimeFigureOut">
              <a:rPr lang="ko-KR" altLang="en-US" smtClean="0"/>
              <a:t>2018-01-13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B8E4A-0E04-4F7B-95EC-CFF95DF1A7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30228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C2067-56CB-489D-A21E-75DD7EBB4C31}" type="datetimeFigureOut">
              <a:rPr lang="ko-KR" altLang="en-US" smtClean="0"/>
              <a:t>2018-01-13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B8E4A-0E04-4F7B-95EC-CFF95DF1A7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32812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C2067-56CB-489D-A21E-75DD7EBB4C31}" type="datetimeFigureOut">
              <a:rPr lang="ko-KR" altLang="en-US" smtClean="0"/>
              <a:t>2018-01-13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B8E4A-0E04-4F7B-95EC-CFF95DF1A7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30469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CC2067-56CB-489D-A21E-75DD7EBB4C31}" type="datetimeFigureOut">
              <a:rPr lang="ko-KR" altLang="en-US" smtClean="0"/>
              <a:t>2018-01-13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DB8E4A-0E04-4F7B-95EC-CFF95DF1A75A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1820" y="-99680"/>
            <a:ext cx="2271618" cy="1277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596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2">
                <a:lumMod val="50000"/>
              </a:schemeClr>
            </a:gs>
            <a:gs pos="30000">
              <a:schemeClr val="tx2">
                <a:lumMod val="75000"/>
              </a:schemeClr>
            </a:gs>
            <a:gs pos="41000">
              <a:schemeClr val="tx2">
                <a:lumMod val="75000"/>
              </a:schemeClr>
            </a:gs>
            <a:gs pos="29000">
              <a:schemeClr val="tx2">
                <a:lumMod val="75000"/>
              </a:schemeClr>
            </a:gs>
            <a:gs pos="100000">
              <a:schemeClr val="tx2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/>
          <p:cNvCxnSpPr/>
          <p:nvPr/>
        </p:nvCxnSpPr>
        <p:spPr>
          <a:xfrm flipH="1">
            <a:off x="4413159" y="4888697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 flipH="1">
            <a:off x="7979486" y="3059221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flipH="1">
            <a:off x="5928085" y="623763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 flipH="1">
            <a:off x="8786011" y="535341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 flipH="1">
            <a:off x="9818740" y="3357394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 flipH="1">
            <a:off x="7797785" y="5802270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 flipH="1">
            <a:off x="2435984" y="2561642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 flipH="1">
            <a:off x="1871341" y="4946414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 flipH="1">
            <a:off x="10651060" y="5430952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 flipH="1">
            <a:off x="388907" y="2552319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 flipH="1">
            <a:off x="11001136" y="850096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 flipH="1">
            <a:off x="3841169" y="-404816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 flipH="1">
            <a:off x="2392222" y="6570195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3788405" y="1835471"/>
            <a:ext cx="3909600" cy="3909600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4867882" y="1804566"/>
            <a:ext cx="3326549" cy="3326549"/>
          </a:xfrm>
          <a:prstGeom prst="rect">
            <a:avLst/>
          </a:prstGeom>
          <a:solidFill>
            <a:srgbClr val="E9544D"/>
          </a:solidFill>
          <a:ln>
            <a:noFill/>
          </a:ln>
          <a:effectLst>
            <a:outerShdw blurRad="241300" dist="38100" dir="5400000" sx="102000" sy="102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4284831" y="1118078"/>
            <a:ext cx="3326549" cy="3326549"/>
          </a:xfrm>
          <a:prstGeom prst="rect">
            <a:avLst/>
          </a:prstGeom>
          <a:solidFill>
            <a:srgbClr val="FF7D7D"/>
          </a:solidFill>
          <a:ln>
            <a:noFill/>
          </a:ln>
          <a:effectLst>
            <a:outerShdw blurRad="228600" dist="38100" dir="2700000" sx="102000" sy="102000" algn="tl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4565960" y="1366688"/>
            <a:ext cx="3326866" cy="3326866"/>
          </a:xfrm>
          <a:prstGeom prst="rect">
            <a:avLst/>
          </a:prstGeom>
          <a:noFill/>
          <a:ln w="635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653512" y="2405761"/>
            <a:ext cx="313204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</a:t>
            </a:r>
            <a:r>
              <a:rPr lang="ko-KR" altLang="en-US" sz="28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차시 </a:t>
            </a:r>
            <a:r>
              <a:rPr lang="en-US" altLang="ko-KR" sz="28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r>
              <a:rPr lang="ko-KR" altLang="en-US" sz="28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프로그래밍은 어떻게 해요</a:t>
            </a:r>
            <a:r>
              <a:rPr lang="en-US" altLang="ko-KR" sz="28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?</a:t>
            </a:r>
            <a:endParaRPr lang="ko-KR" altLang="en-US" sz="28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38" name="직선 연결선 37"/>
          <p:cNvCxnSpPr/>
          <p:nvPr/>
        </p:nvCxnSpPr>
        <p:spPr>
          <a:xfrm flipH="1">
            <a:off x="1032429" y="73320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5046594" y="5263877"/>
            <a:ext cx="3062648" cy="707886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2018. 01. 14. </a:t>
            </a:r>
          </a:p>
          <a:p>
            <a:r>
              <a:rPr lang="ko-KR" altLang="en-US" sz="2000" dirty="0" err="1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강의자</a:t>
            </a:r>
            <a:r>
              <a:rPr lang="ko-KR" altLang="en-US" sz="2000" dirty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: </a:t>
            </a:r>
            <a:r>
              <a:rPr lang="ko-KR" altLang="en-US" sz="2000" dirty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박상민</a:t>
            </a:r>
            <a:r>
              <a:rPr lang="en-US" altLang="ko-KR" sz="2000" dirty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이수민</a:t>
            </a:r>
            <a:r>
              <a:rPr lang="en-US" altLang="ko-KR" sz="2000" dirty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 </a:t>
            </a:r>
            <a:endParaRPr lang="ko-KR" altLang="en-US" sz="2000" dirty="0">
              <a:solidFill>
                <a:schemeClr val="bg1"/>
              </a:solidFill>
              <a:latin typeface="NanumSquareRound Bold" panose="020B0600000101010101" pitchFamily="34" charset="-127"/>
              <a:ea typeface="NanumSquareRound Bold" panose="020B0600000101010101" pitchFamily="34" charset="-127"/>
            </a:endParaRPr>
          </a:p>
        </p:txBody>
      </p:sp>
      <p:cxnSp>
        <p:nvCxnSpPr>
          <p:cNvPr id="41" name="직선 연결선 40"/>
          <p:cNvCxnSpPr/>
          <p:nvPr/>
        </p:nvCxnSpPr>
        <p:spPr>
          <a:xfrm flipH="1">
            <a:off x="-358969" y="5402920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 flipH="1">
            <a:off x="11767004" y="3272592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50712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>
                <a:lumMod val="50000"/>
              </a:schemeClr>
            </a:gs>
            <a:gs pos="21000">
              <a:schemeClr val="tx2">
                <a:lumMod val="75000"/>
              </a:schemeClr>
            </a:gs>
            <a:gs pos="40000">
              <a:schemeClr val="tx2">
                <a:lumMod val="75000"/>
              </a:schemeClr>
            </a:gs>
            <a:gs pos="0">
              <a:schemeClr val="tx2">
                <a:lumMod val="75000"/>
              </a:schemeClr>
            </a:gs>
            <a:gs pos="100000">
              <a:schemeClr val="tx2">
                <a:lumMod val="5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/>
          <p:cNvCxnSpPr/>
          <p:nvPr/>
        </p:nvCxnSpPr>
        <p:spPr>
          <a:xfrm flipH="1">
            <a:off x="5325257" y="4929882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 flipH="1">
            <a:off x="7979486" y="3059221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flipH="1">
            <a:off x="6088785" y="459135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 flipH="1">
            <a:off x="8829478" y="408788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 flipH="1">
            <a:off x="9963119" y="3588400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 flipH="1">
            <a:off x="7474246" y="5709654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 flipH="1">
            <a:off x="416839" y="2262896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 flipH="1">
            <a:off x="2246440" y="5123891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 flipH="1">
            <a:off x="10151144" y="5663571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 flipH="1">
            <a:off x="-327545" y="5123891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 flipH="1">
            <a:off x="11001136" y="850096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 flipH="1">
            <a:off x="3391560" y="136468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 flipH="1">
            <a:off x="2950726" y="6706524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 flipH="1">
            <a:off x="2634682" y="2607094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 flipH="1">
            <a:off x="12055762" y="3451463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 flipH="1">
            <a:off x="5307084" y="2828267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 flipH="1">
            <a:off x="694335" y="230551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1418555" y="224676"/>
            <a:ext cx="4982934" cy="7848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sz="4500" dirty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변수 </a:t>
            </a:r>
            <a:r>
              <a:rPr lang="en-US" altLang="ko-KR" sz="4500" dirty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&amp; </a:t>
            </a:r>
            <a:r>
              <a:rPr lang="ko-KR" altLang="en-US" sz="4500" dirty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산술 연산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496203" y="931707"/>
            <a:ext cx="3493663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변수란 무엇일까</a:t>
            </a:r>
            <a:r>
              <a:rPr lang="en-US" altLang="ko-KR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?(</a:t>
            </a:r>
            <a:r>
              <a:rPr lang="ko-KR" altLang="en-US" dirty="0" err="1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감잡기</a:t>
            </a:r>
            <a:r>
              <a:rPr lang="en-US" altLang="ko-KR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endParaRPr lang="ko-KR" altLang="en-US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362504" y="294481"/>
            <a:ext cx="959231" cy="959231"/>
          </a:xfrm>
          <a:prstGeom prst="rect">
            <a:avLst/>
          </a:prstGeom>
          <a:solidFill>
            <a:srgbClr val="FF7D7D"/>
          </a:solidFill>
          <a:ln>
            <a:noFill/>
          </a:ln>
          <a:effectLst>
            <a:outerShdw blurRad="101600" dist="38100" dir="2700000" sx="101000" sy="101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381155" y="320396"/>
            <a:ext cx="898839" cy="898839"/>
          </a:xfrm>
          <a:prstGeom prst="rect">
            <a:avLst/>
          </a:prstGeom>
          <a:noFill/>
          <a:ln w="539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53870" y="320396"/>
            <a:ext cx="4050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</a:t>
            </a:r>
            <a:endParaRPr lang="ko-KR" altLang="en-US" sz="5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1521603" y="888196"/>
            <a:ext cx="490528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991144" y="3562508"/>
            <a:ext cx="15062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A + B =  </a:t>
            </a:r>
          </a:p>
          <a:p>
            <a:r>
              <a:rPr lang="en-US" sz="2400" dirty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B + C =</a:t>
            </a:r>
          </a:p>
          <a:p>
            <a:r>
              <a:rPr lang="en-US" sz="2400" dirty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C + A =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33236" y="2590014"/>
            <a:ext cx="46391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A = 4, B = 5, C = 6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7931784" y="3468211"/>
            <a:ext cx="9816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5</a:t>
            </a:r>
          </a:p>
          <a:p>
            <a:r>
              <a:rPr lang="en-US" sz="2400" dirty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7</a:t>
            </a:r>
          </a:p>
          <a:p>
            <a:r>
              <a:rPr lang="en-US" sz="2400" dirty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6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3204655" y="3562507"/>
            <a:ext cx="9816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9</a:t>
            </a:r>
          </a:p>
          <a:p>
            <a:r>
              <a:rPr lang="en-US" sz="2400" dirty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11</a:t>
            </a:r>
          </a:p>
          <a:p>
            <a:r>
              <a:rPr lang="en-US" sz="2400" dirty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10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6724353" y="3457153"/>
            <a:ext cx="12074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A + B =  </a:t>
            </a:r>
          </a:p>
          <a:p>
            <a:r>
              <a:rPr lang="en-US" sz="2400" dirty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B + C =</a:t>
            </a:r>
          </a:p>
          <a:p>
            <a:r>
              <a:rPr lang="en-US" sz="2400" dirty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C + A =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6175249" y="2590014"/>
            <a:ext cx="46391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A = 2, B = 3, C = 4</a:t>
            </a:r>
          </a:p>
        </p:txBody>
      </p:sp>
    </p:spTree>
    <p:extLst>
      <p:ext uri="{BB962C8B-B14F-4D97-AF65-F5344CB8AC3E}">
        <p14:creationId xmlns:p14="http://schemas.microsoft.com/office/powerpoint/2010/main" val="3382040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5" grpId="0"/>
      <p:bldP spid="48" grpId="0"/>
      <p:bldP spid="4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>
                <a:lumMod val="50000"/>
              </a:schemeClr>
            </a:gs>
            <a:gs pos="21000">
              <a:schemeClr val="tx2">
                <a:lumMod val="75000"/>
              </a:schemeClr>
            </a:gs>
            <a:gs pos="40000">
              <a:schemeClr val="tx2">
                <a:lumMod val="75000"/>
              </a:schemeClr>
            </a:gs>
            <a:gs pos="0">
              <a:schemeClr val="tx2">
                <a:lumMod val="75000"/>
              </a:schemeClr>
            </a:gs>
            <a:gs pos="100000">
              <a:schemeClr val="tx2">
                <a:lumMod val="5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/>
          <p:cNvCxnSpPr/>
          <p:nvPr/>
        </p:nvCxnSpPr>
        <p:spPr>
          <a:xfrm flipH="1">
            <a:off x="5325257" y="4929882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 flipH="1">
            <a:off x="7979486" y="3059221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flipH="1">
            <a:off x="6088785" y="459135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 flipH="1">
            <a:off x="8829478" y="408788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 flipH="1">
            <a:off x="9963119" y="3588400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 flipH="1">
            <a:off x="7474246" y="5709654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 flipH="1">
            <a:off x="416839" y="2262896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 flipH="1">
            <a:off x="2246440" y="5123891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 flipH="1">
            <a:off x="10151144" y="5663571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 flipH="1">
            <a:off x="-327545" y="5123891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 flipH="1">
            <a:off x="11001136" y="850096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 flipH="1">
            <a:off x="3391560" y="136468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 flipH="1">
            <a:off x="2950726" y="6706524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 flipH="1">
            <a:off x="2634682" y="2607094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 flipH="1">
            <a:off x="12055762" y="3451463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 flipH="1">
            <a:off x="5307084" y="2828267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 flipH="1">
            <a:off x="694335" y="230551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1418555" y="224676"/>
            <a:ext cx="4982934" cy="7848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sz="4500" dirty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변수 </a:t>
            </a:r>
            <a:r>
              <a:rPr lang="en-US" altLang="ko-KR" sz="4500" dirty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&amp; </a:t>
            </a:r>
            <a:r>
              <a:rPr lang="ko-KR" altLang="en-US" sz="4500" dirty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산술 연산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496203" y="931707"/>
            <a:ext cx="3493663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변수를 왜 사용할까</a:t>
            </a:r>
            <a:r>
              <a:rPr lang="en-US" altLang="ko-KR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?</a:t>
            </a:r>
          </a:p>
        </p:txBody>
      </p:sp>
      <p:sp>
        <p:nvSpPr>
          <p:cNvPr id="44" name="직사각형 43"/>
          <p:cNvSpPr/>
          <p:nvPr/>
        </p:nvSpPr>
        <p:spPr>
          <a:xfrm>
            <a:off x="362504" y="294481"/>
            <a:ext cx="959231" cy="959231"/>
          </a:xfrm>
          <a:prstGeom prst="rect">
            <a:avLst/>
          </a:prstGeom>
          <a:solidFill>
            <a:srgbClr val="FF7D7D"/>
          </a:solidFill>
          <a:ln>
            <a:noFill/>
          </a:ln>
          <a:effectLst>
            <a:outerShdw blurRad="101600" dist="38100" dir="2700000" sx="101000" sy="101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381155" y="320396"/>
            <a:ext cx="898839" cy="898839"/>
          </a:xfrm>
          <a:prstGeom prst="rect">
            <a:avLst/>
          </a:prstGeom>
          <a:noFill/>
          <a:ln w="539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53870" y="320396"/>
            <a:ext cx="4050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</a:t>
            </a:r>
            <a:endParaRPr lang="ko-KR" altLang="en-US" sz="5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1521603" y="888196"/>
            <a:ext cx="490528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l="56584" t="18889" r="24754" b="50889"/>
          <a:stretch/>
        </p:blipFill>
        <p:spPr>
          <a:xfrm>
            <a:off x="1443449" y="1878805"/>
            <a:ext cx="4381153" cy="399079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/>
          <a:srcRect l="56667" t="48370" r="23619" b="14445"/>
          <a:stretch/>
        </p:blipFill>
        <p:spPr>
          <a:xfrm>
            <a:off x="6106625" y="1397208"/>
            <a:ext cx="4669094" cy="4953992"/>
          </a:xfrm>
          <a:prstGeom prst="rect">
            <a:avLst/>
          </a:prstGeom>
        </p:spPr>
      </p:pic>
      <p:sp>
        <p:nvSpPr>
          <p:cNvPr id="3" name="오른쪽 화살표 2"/>
          <p:cNvSpPr/>
          <p:nvPr/>
        </p:nvSpPr>
        <p:spPr>
          <a:xfrm>
            <a:off x="5307084" y="3451463"/>
            <a:ext cx="1276596" cy="785257"/>
          </a:xfrm>
          <a:prstGeom prst="rightArrow">
            <a:avLst/>
          </a:prstGeom>
          <a:solidFill>
            <a:srgbClr val="FF7D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98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>
                <a:lumMod val="50000"/>
              </a:schemeClr>
            </a:gs>
            <a:gs pos="21000">
              <a:schemeClr val="tx2">
                <a:lumMod val="75000"/>
              </a:schemeClr>
            </a:gs>
            <a:gs pos="40000">
              <a:schemeClr val="tx2">
                <a:lumMod val="75000"/>
              </a:schemeClr>
            </a:gs>
            <a:gs pos="0">
              <a:schemeClr val="tx2">
                <a:lumMod val="75000"/>
              </a:schemeClr>
            </a:gs>
            <a:gs pos="100000">
              <a:schemeClr val="tx2">
                <a:lumMod val="5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/>
          <p:cNvCxnSpPr/>
          <p:nvPr/>
        </p:nvCxnSpPr>
        <p:spPr>
          <a:xfrm flipH="1">
            <a:off x="5325257" y="4929882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 flipH="1">
            <a:off x="7979486" y="3059221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flipH="1">
            <a:off x="6088785" y="459135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 flipH="1">
            <a:off x="8829478" y="408788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 flipH="1">
            <a:off x="9963119" y="3588400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 flipH="1">
            <a:off x="7474246" y="5709654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 flipH="1">
            <a:off x="416839" y="2262896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 flipH="1">
            <a:off x="2246440" y="5123891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 flipH="1">
            <a:off x="10151144" y="5663571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 flipH="1">
            <a:off x="-327545" y="5123891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 flipH="1">
            <a:off x="11001136" y="850096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 flipH="1">
            <a:off x="3391560" y="136468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 flipH="1">
            <a:off x="2950726" y="6706524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 flipH="1">
            <a:off x="2634682" y="2607094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 flipH="1">
            <a:off x="12055762" y="3451463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 flipH="1">
            <a:off x="5307084" y="2828267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 flipH="1">
            <a:off x="694335" y="230551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1418555" y="224676"/>
            <a:ext cx="4982934" cy="7848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sz="4500" dirty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변수 </a:t>
            </a:r>
            <a:r>
              <a:rPr lang="en-US" altLang="ko-KR" sz="4500" dirty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&amp; </a:t>
            </a:r>
            <a:r>
              <a:rPr lang="ko-KR" altLang="en-US" sz="4500" dirty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산술 연산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496203" y="931707"/>
            <a:ext cx="3493663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산술 연산에는 어떠한 것들이 있지</a:t>
            </a:r>
            <a:r>
              <a:rPr lang="en-US" altLang="ko-KR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?</a:t>
            </a:r>
            <a:endParaRPr lang="ko-KR" altLang="en-US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362504" y="294481"/>
            <a:ext cx="959231" cy="959231"/>
          </a:xfrm>
          <a:prstGeom prst="rect">
            <a:avLst/>
          </a:prstGeom>
          <a:solidFill>
            <a:srgbClr val="FF7D7D"/>
          </a:solidFill>
          <a:ln>
            <a:noFill/>
          </a:ln>
          <a:effectLst>
            <a:outerShdw blurRad="101600" dist="38100" dir="2700000" sx="101000" sy="101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381155" y="320396"/>
            <a:ext cx="898839" cy="898839"/>
          </a:xfrm>
          <a:prstGeom prst="rect">
            <a:avLst/>
          </a:prstGeom>
          <a:noFill/>
          <a:ln w="539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53870" y="320396"/>
            <a:ext cx="4050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</a:t>
            </a:r>
            <a:endParaRPr lang="ko-KR" altLang="en-US" sz="5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1521603" y="888196"/>
            <a:ext cx="490528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4174461"/>
              </p:ext>
            </p:extLst>
          </p:nvPr>
        </p:nvGraphicFramePr>
        <p:xfrm>
          <a:off x="1959183" y="2144594"/>
          <a:ext cx="8259203" cy="37423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562870">
                  <a:extLst>
                    <a:ext uri="{9D8B030D-6E8A-4147-A177-3AD203B41FA5}">
                      <a16:colId xmlns:a16="http://schemas.microsoft.com/office/drawing/2014/main" val="1765426380"/>
                    </a:ext>
                  </a:extLst>
                </a:gridCol>
                <a:gridCol w="2147297">
                  <a:extLst>
                    <a:ext uri="{9D8B030D-6E8A-4147-A177-3AD203B41FA5}">
                      <a16:colId xmlns:a16="http://schemas.microsoft.com/office/drawing/2014/main" val="339761092"/>
                    </a:ext>
                  </a:extLst>
                </a:gridCol>
                <a:gridCol w="4549036">
                  <a:extLst>
                    <a:ext uri="{9D8B030D-6E8A-4147-A177-3AD203B41FA5}">
                      <a16:colId xmlns:a16="http://schemas.microsoft.com/office/drawing/2014/main" val="2317078270"/>
                    </a:ext>
                  </a:extLst>
                </a:gridCol>
              </a:tblGrid>
              <a:tr h="62373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800" dirty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연산자</a:t>
                      </a:r>
                      <a:endParaRPr lang="en-US" sz="2800" dirty="0">
                        <a:latin typeface="NanumSquareRound Bold" panose="020B0600000101010101" pitchFamily="34" charset="-127"/>
                        <a:ea typeface="NanumSquareRound Bold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800" dirty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내용</a:t>
                      </a:r>
                      <a:endParaRPr lang="en-US" sz="2800" dirty="0">
                        <a:latin typeface="NanumSquareRound Bold" panose="020B0600000101010101" pitchFamily="34" charset="-127"/>
                        <a:ea typeface="NanumSquareRound Bold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800" dirty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예</a:t>
                      </a:r>
                      <a:endParaRPr lang="en-US" sz="2800" dirty="0">
                        <a:latin typeface="NanumSquareRound Bold" panose="020B0600000101010101" pitchFamily="34" charset="-127"/>
                        <a:ea typeface="NanumSquareRound Bold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65110782"/>
                  </a:ext>
                </a:extLst>
              </a:tr>
              <a:tr h="62373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400" dirty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곱하기</a:t>
                      </a:r>
                      <a:endParaRPr lang="en-US" sz="2400" dirty="0">
                        <a:latin typeface="NanumSquareRound Bold" panose="020B0600000101010101" pitchFamily="34" charset="-127"/>
                        <a:ea typeface="NanumSquareRound Bold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2 * 5 = 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26019226"/>
                  </a:ext>
                </a:extLst>
              </a:tr>
              <a:tr h="62373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/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400" dirty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나누기</a:t>
                      </a:r>
                      <a:endParaRPr lang="en-US" sz="2400" dirty="0">
                        <a:latin typeface="NanumSquareRound Bold" panose="020B0600000101010101" pitchFamily="34" charset="-127"/>
                        <a:ea typeface="NanumSquareRound Bold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12</a:t>
                      </a:r>
                      <a:r>
                        <a:rPr lang="en-US" sz="2400" baseline="0" dirty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 / 3 = 4</a:t>
                      </a:r>
                      <a:endParaRPr lang="en-US" sz="2400" dirty="0">
                        <a:latin typeface="NanumSquareRound Bold" panose="020B0600000101010101" pitchFamily="34" charset="-127"/>
                        <a:ea typeface="NanumSquareRound Bold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77101151"/>
                  </a:ext>
                </a:extLst>
              </a:tr>
              <a:tr h="62373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400" dirty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나머지</a:t>
                      </a:r>
                      <a:endParaRPr lang="en-US" sz="2400" dirty="0">
                        <a:latin typeface="NanumSquareRound Bold" panose="020B0600000101010101" pitchFamily="34" charset="-127"/>
                        <a:ea typeface="NanumSquareRound Bold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5 % 3 = 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94062668"/>
                  </a:ext>
                </a:extLst>
              </a:tr>
              <a:tr h="62373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+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400" dirty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더하기</a:t>
                      </a:r>
                      <a:endParaRPr lang="en-US" sz="2400" dirty="0">
                        <a:latin typeface="NanumSquareRound Bold" panose="020B0600000101010101" pitchFamily="34" charset="-127"/>
                        <a:ea typeface="NanumSquareRound Bold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3</a:t>
                      </a:r>
                      <a:r>
                        <a:rPr lang="en-US" sz="2400" baseline="0" dirty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 + 6 = 9</a:t>
                      </a:r>
                      <a:endParaRPr lang="en-US" sz="2400" dirty="0">
                        <a:latin typeface="NanumSquareRound Bold" panose="020B0600000101010101" pitchFamily="34" charset="-127"/>
                        <a:ea typeface="NanumSquareRound Bold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51096574"/>
                  </a:ext>
                </a:extLst>
              </a:tr>
              <a:tr h="62373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400" dirty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빼기</a:t>
                      </a:r>
                      <a:endParaRPr lang="en-US" sz="2400" dirty="0">
                        <a:latin typeface="NanumSquareRound Bold" panose="020B0600000101010101" pitchFamily="34" charset="-127"/>
                        <a:ea typeface="NanumSquareRound Bold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5</a:t>
                      </a:r>
                      <a:r>
                        <a:rPr lang="en-US" sz="2400" baseline="0" dirty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 – 2 = 2</a:t>
                      </a:r>
                      <a:endParaRPr lang="en-US" sz="2400" dirty="0">
                        <a:latin typeface="NanumSquareRound Bold" panose="020B0600000101010101" pitchFamily="34" charset="-127"/>
                        <a:ea typeface="NanumSquareRound Bold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33990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146924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>
                <a:lumMod val="50000"/>
              </a:schemeClr>
            </a:gs>
            <a:gs pos="21000">
              <a:schemeClr val="tx2">
                <a:lumMod val="75000"/>
              </a:schemeClr>
            </a:gs>
            <a:gs pos="40000">
              <a:schemeClr val="tx2">
                <a:lumMod val="75000"/>
              </a:schemeClr>
            </a:gs>
            <a:gs pos="0">
              <a:schemeClr val="tx2">
                <a:lumMod val="75000"/>
              </a:schemeClr>
            </a:gs>
            <a:gs pos="100000">
              <a:schemeClr val="tx2">
                <a:lumMod val="5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/>
          <p:cNvCxnSpPr/>
          <p:nvPr/>
        </p:nvCxnSpPr>
        <p:spPr>
          <a:xfrm flipH="1">
            <a:off x="5325257" y="4929882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 flipH="1">
            <a:off x="7979486" y="3059221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flipH="1">
            <a:off x="6088785" y="459135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 flipH="1">
            <a:off x="8829478" y="408788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 flipH="1">
            <a:off x="9963119" y="3588400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 flipH="1">
            <a:off x="7474246" y="5709654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 flipH="1">
            <a:off x="416839" y="2262896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 flipH="1">
            <a:off x="2246440" y="5123891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 flipH="1">
            <a:off x="10151144" y="5663571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 flipH="1">
            <a:off x="-327545" y="5123891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 flipH="1">
            <a:off x="11001136" y="850096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 flipH="1">
            <a:off x="3391560" y="136468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 flipH="1">
            <a:off x="2950726" y="6706524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 flipH="1">
            <a:off x="2634682" y="2607094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 flipH="1">
            <a:off x="12055762" y="3451463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 flipH="1">
            <a:off x="5307084" y="2828267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 flipH="1">
            <a:off x="694335" y="230551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1418555" y="224676"/>
            <a:ext cx="4982934" cy="7848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sz="4500" dirty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변수 </a:t>
            </a:r>
            <a:r>
              <a:rPr lang="en-US" altLang="ko-KR" sz="4500" dirty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&amp; </a:t>
            </a:r>
            <a:r>
              <a:rPr lang="ko-KR" altLang="en-US" sz="4500" dirty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산술 연산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496203" y="931707"/>
            <a:ext cx="3493663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실습과제</a:t>
            </a:r>
            <a:r>
              <a:rPr lang="ko-KR" altLang="en-US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수행</a:t>
            </a:r>
            <a:r>
              <a:rPr lang="en-US" altLang="ko-KR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!</a:t>
            </a:r>
            <a:endParaRPr lang="ko-KR" altLang="en-US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362504" y="294481"/>
            <a:ext cx="959231" cy="959231"/>
          </a:xfrm>
          <a:prstGeom prst="rect">
            <a:avLst/>
          </a:prstGeom>
          <a:solidFill>
            <a:srgbClr val="FF7D7D"/>
          </a:solidFill>
          <a:ln>
            <a:noFill/>
          </a:ln>
          <a:effectLst>
            <a:outerShdw blurRad="101600" dist="38100" dir="2700000" sx="101000" sy="101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381155" y="320396"/>
            <a:ext cx="898839" cy="898839"/>
          </a:xfrm>
          <a:prstGeom prst="rect">
            <a:avLst/>
          </a:prstGeom>
          <a:noFill/>
          <a:ln w="539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53870" y="320396"/>
            <a:ext cx="4050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</a:t>
            </a:r>
            <a:endParaRPr lang="ko-KR" altLang="en-US" sz="5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1521603" y="888196"/>
            <a:ext cx="490528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522447" y="1777198"/>
            <a:ext cx="92687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1</a:t>
            </a:r>
            <a:r>
              <a:rPr lang="ko-KR" altLang="en-US" sz="4000" dirty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차 </a:t>
            </a:r>
            <a:r>
              <a:rPr lang="ko-KR" altLang="en-US" sz="4000" dirty="0" err="1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실습과제</a:t>
            </a:r>
            <a:r>
              <a:rPr lang="en-US" altLang="ko-KR" sz="4000" dirty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!</a:t>
            </a:r>
            <a:endParaRPr lang="en-US" sz="4000" dirty="0">
              <a:solidFill>
                <a:schemeClr val="bg1"/>
              </a:solidFill>
              <a:latin typeface="NanumSquareRound Bold" panose="020B0600000101010101" pitchFamily="34" charset="-127"/>
              <a:ea typeface="NanumSquareRound Bold" panose="020B0600000101010101" pitchFamily="34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88727" y="2531948"/>
            <a:ext cx="1116501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문자 카드 </a:t>
            </a:r>
            <a:r>
              <a:rPr lang="en-US" altLang="ko-KR" sz="2000" dirty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A, B, C, D, E </a:t>
            </a:r>
            <a:r>
              <a:rPr lang="ko-KR" altLang="en-US" sz="2000" dirty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와 산술 연산 카드 </a:t>
            </a:r>
            <a:r>
              <a:rPr lang="en-US" altLang="ko-KR" sz="2000" dirty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+, -, *, / %</a:t>
            </a:r>
            <a:r>
              <a:rPr lang="ko-KR" altLang="en-US" sz="2000" dirty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가 있고</a:t>
            </a:r>
            <a:r>
              <a:rPr lang="en-US" altLang="ko-KR" sz="2000" dirty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, A~E</a:t>
            </a:r>
            <a:r>
              <a:rPr lang="ko-KR" altLang="en-US" sz="2000" dirty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카드에는 각각 </a:t>
            </a:r>
            <a:r>
              <a:rPr lang="en-US" altLang="ko-KR" sz="2000" dirty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1, 2, 3, 4, 5</a:t>
            </a:r>
            <a:r>
              <a:rPr lang="ko-KR" altLang="en-US" sz="2000" dirty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라는 숫자가 들어있다</a:t>
            </a:r>
            <a:r>
              <a:rPr lang="en-US" altLang="ko-KR" sz="2000" dirty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. </a:t>
            </a:r>
            <a:r>
              <a:rPr lang="ko-KR" altLang="en-US" sz="2000" dirty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이때 아래 과제를 모두 수행해보자</a:t>
            </a:r>
            <a:r>
              <a:rPr lang="en-US" altLang="ko-KR" sz="2000" dirty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( </a:t>
            </a:r>
            <a:r>
              <a:rPr lang="ko-KR" altLang="en-US" sz="2000" dirty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과제 </a:t>
            </a:r>
            <a:r>
              <a:rPr lang="en-US" altLang="ko-KR" sz="2000" dirty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1</a:t>
            </a:r>
            <a:r>
              <a:rPr lang="ko-KR" altLang="en-US" sz="2000" dirty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개당 문자 카드는 자유롭게</a:t>
            </a:r>
            <a:r>
              <a:rPr lang="en-US" altLang="ko-KR" sz="2000" dirty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산술 연산 카드는 </a:t>
            </a:r>
            <a:r>
              <a:rPr lang="en-US" altLang="ko-KR" sz="2000" dirty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1</a:t>
            </a:r>
            <a:r>
              <a:rPr lang="ko-KR" altLang="en-US" sz="2000" dirty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개씩만 이용</a:t>
            </a:r>
            <a:r>
              <a:rPr lang="en-US" altLang="ko-KR" sz="2000" dirty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!)</a:t>
            </a:r>
            <a:endParaRPr lang="en-US" sz="2000" dirty="0">
              <a:solidFill>
                <a:schemeClr val="bg1"/>
              </a:solidFill>
              <a:latin typeface="NanumSquareRound Bold" panose="020B0600000101010101" pitchFamily="34" charset="-127"/>
              <a:ea typeface="NanumSquareRound Bold" panose="020B0600000101010101" pitchFamily="34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19580" y="4142454"/>
            <a:ext cx="9611353" cy="2129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arenBoth"/>
            </a:pPr>
            <a:r>
              <a:rPr lang="en-US" altLang="ko-KR" dirty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‘+’</a:t>
            </a:r>
            <a:r>
              <a:rPr lang="ko-KR" altLang="en-US" dirty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카드를 이용하여 숫자 </a:t>
            </a:r>
            <a:r>
              <a:rPr lang="en-US" altLang="ko-KR" dirty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8</a:t>
            </a:r>
            <a:r>
              <a:rPr lang="ko-KR" altLang="en-US" dirty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만들기</a:t>
            </a:r>
            <a:endParaRPr lang="en-US" altLang="ko-KR" dirty="0">
              <a:solidFill>
                <a:schemeClr val="bg1"/>
              </a:solidFill>
              <a:latin typeface="NanumSquareRound Bold" panose="020B0600000101010101" pitchFamily="34" charset="-127"/>
              <a:ea typeface="NanumSquareRound Bold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AutoNum type="arabicParenBoth"/>
            </a:pPr>
            <a:r>
              <a:rPr lang="en-US" altLang="ko-KR" dirty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‘-’</a:t>
            </a:r>
            <a:r>
              <a:rPr lang="ko-KR" altLang="en-US" dirty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카드를 이용하여 숫자 </a:t>
            </a:r>
            <a:r>
              <a:rPr lang="en-US" altLang="ko-KR" dirty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2</a:t>
            </a:r>
            <a:r>
              <a:rPr lang="ko-KR" altLang="en-US" dirty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만들기</a:t>
            </a:r>
            <a:endParaRPr lang="en-US" altLang="ko-KR" dirty="0">
              <a:solidFill>
                <a:schemeClr val="bg1"/>
              </a:solidFill>
              <a:latin typeface="NanumSquareRound Bold" panose="020B0600000101010101" pitchFamily="34" charset="-127"/>
              <a:ea typeface="NanumSquareRound Bold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AutoNum type="arabicParenBoth"/>
            </a:pPr>
            <a:r>
              <a:rPr lang="en-US" altLang="ko-KR" dirty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‘*’</a:t>
            </a:r>
            <a:r>
              <a:rPr lang="ko-KR" altLang="en-US" dirty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카드를 이용하여 숫자 </a:t>
            </a:r>
            <a:r>
              <a:rPr lang="en-US" altLang="ko-KR" dirty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15</a:t>
            </a:r>
            <a:r>
              <a:rPr lang="ko-KR" altLang="en-US" dirty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만들기</a:t>
            </a:r>
            <a:endParaRPr lang="en-US" altLang="ko-KR" dirty="0">
              <a:solidFill>
                <a:schemeClr val="bg1"/>
              </a:solidFill>
              <a:latin typeface="NanumSquareRound Bold" panose="020B0600000101010101" pitchFamily="34" charset="-127"/>
              <a:ea typeface="NanumSquareRound Bold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AutoNum type="arabicParenBoth"/>
            </a:pPr>
            <a:r>
              <a:rPr lang="en-US" altLang="ko-KR" dirty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‘/’</a:t>
            </a:r>
            <a:r>
              <a:rPr lang="ko-KR" altLang="en-US" dirty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카드를 이용하여 숫자 </a:t>
            </a:r>
            <a:r>
              <a:rPr lang="en-US" altLang="ko-KR" dirty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2.5</a:t>
            </a:r>
            <a:r>
              <a:rPr lang="ko-KR" altLang="en-US" dirty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만들기</a:t>
            </a:r>
            <a:endParaRPr lang="en-US" altLang="ko-KR" dirty="0">
              <a:solidFill>
                <a:schemeClr val="bg1"/>
              </a:solidFill>
              <a:latin typeface="NanumSquareRound Bold" panose="020B0600000101010101" pitchFamily="34" charset="-127"/>
              <a:ea typeface="NanumSquareRound Bold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AutoNum type="arabicParenBoth"/>
            </a:pPr>
            <a:r>
              <a:rPr lang="en-US" altLang="ko-KR" dirty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‘%’</a:t>
            </a:r>
            <a:r>
              <a:rPr lang="ko-KR" altLang="en-US" dirty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카드를 이용하여 숫자 </a:t>
            </a:r>
            <a:r>
              <a:rPr lang="en-US" altLang="ko-KR" dirty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1</a:t>
            </a:r>
            <a:r>
              <a:rPr lang="ko-KR" altLang="en-US" dirty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만들기</a:t>
            </a:r>
            <a:endParaRPr lang="en-US" altLang="ko-KR" dirty="0">
              <a:solidFill>
                <a:schemeClr val="bg1"/>
              </a:solidFill>
              <a:latin typeface="NanumSquareRound Bold" panose="020B0600000101010101" pitchFamily="34" charset="-127"/>
              <a:ea typeface="NanumSquareRound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50281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>
                <a:lumMod val="50000"/>
              </a:schemeClr>
            </a:gs>
            <a:gs pos="21000">
              <a:schemeClr val="tx2">
                <a:lumMod val="75000"/>
              </a:schemeClr>
            </a:gs>
            <a:gs pos="40000">
              <a:schemeClr val="tx2">
                <a:lumMod val="75000"/>
              </a:schemeClr>
            </a:gs>
            <a:gs pos="0">
              <a:schemeClr val="tx2">
                <a:lumMod val="75000"/>
              </a:schemeClr>
            </a:gs>
            <a:gs pos="100000">
              <a:schemeClr val="tx2">
                <a:lumMod val="5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/>
          <p:cNvCxnSpPr/>
          <p:nvPr/>
        </p:nvCxnSpPr>
        <p:spPr>
          <a:xfrm flipH="1">
            <a:off x="5325257" y="4929882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 flipH="1">
            <a:off x="7979486" y="3059221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flipH="1">
            <a:off x="6088785" y="459135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 flipH="1">
            <a:off x="8829478" y="408788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 flipH="1">
            <a:off x="9963119" y="3588400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 flipH="1">
            <a:off x="7474246" y="5709654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 flipH="1">
            <a:off x="416839" y="2262896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 flipH="1">
            <a:off x="2246440" y="5123891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 flipH="1">
            <a:off x="10151144" y="5663571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 flipH="1">
            <a:off x="-327545" y="5123891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 flipH="1">
            <a:off x="11001136" y="850096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 flipH="1">
            <a:off x="3391560" y="136468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 flipH="1">
            <a:off x="2950726" y="6706524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 flipH="1">
            <a:off x="2634682" y="2607094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 flipH="1">
            <a:off x="12055762" y="3451463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 flipH="1">
            <a:off x="5307084" y="2828267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 flipH="1">
            <a:off x="694335" y="230551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1418555" y="224676"/>
            <a:ext cx="4982934" cy="7848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4500" dirty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If </a:t>
            </a:r>
            <a:r>
              <a:rPr lang="ko-KR" altLang="en-US" sz="4500" dirty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문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496203" y="931707"/>
            <a:ext cx="3493663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If </a:t>
            </a:r>
            <a:r>
              <a:rPr lang="ko-KR" altLang="en-US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문이 뭘까</a:t>
            </a:r>
            <a:r>
              <a:rPr lang="en-US" altLang="ko-KR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?</a:t>
            </a:r>
          </a:p>
        </p:txBody>
      </p:sp>
      <p:sp>
        <p:nvSpPr>
          <p:cNvPr id="44" name="직사각형 43"/>
          <p:cNvSpPr/>
          <p:nvPr/>
        </p:nvSpPr>
        <p:spPr>
          <a:xfrm>
            <a:off x="362504" y="294481"/>
            <a:ext cx="959231" cy="959231"/>
          </a:xfrm>
          <a:prstGeom prst="rect">
            <a:avLst/>
          </a:prstGeom>
          <a:solidFill>
            <a:srgbClr val="FF7D7D"/>
          </a:solidFill>
          <a:ln>
            <a:noFill/>
          </a:ln>
          <a:effectLst>
            <a:outerShdw blurRad="101600" dist="38100" dir="2700000" sx="101000" sy="101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381155" y="320396"/>
            <a:ext cx="898839" cy="898839"/>
          </a:xfrm>
          <a:prstGeom prst="rect">
            <a:avLst/>
          </a:prstGeom>
          <a:noFill/>
          <a:ln w="539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53870" y="320396"/>
            <a:ext cx="4050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</a:t>
            </a:r>
            <a:endParaRPr lang="ko-KR" altLang="en-US" sz="5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1521603" y="888196"/>
            <a:ext cx="490528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2242812" y="3030609"/>
            <a:ext cx="3064272" cy="7848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4500" dirty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If </a:t>
            </a:r>
            <a:r>
              <a:rPr lang="ko-KR" altLang="en-US" sz="4500" dirty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문</a:t>
            </a:r>
            <a:r>
              <a:rPr lang="en-US" altLang="ko-KR" sz="4500" dirty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4500" dirty="0" err="1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조건문</a:t>
            </a:r>
            <a:r>
              <a:rPr lang="en-US" altLang="ko-KR" sz="4500" dirty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endParaRPr lang="ko-KR" altLang="en-US" sz="4500" dirty="0">
              <a:solidFill>
                <a:srgbClr val="FF7D7D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6069641" y="1861058"/>
            <a:ext cx="4493552" cy="390876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3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맞나</a:t>
            </a:r>
            <a:r>
              <a:rPr lang="en-US" altLang="ko-KR" sz="3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? </a:t>
            </a:r>
            <a:r>
              <a:rPr lang="ko-KR" altLang="en-US" sz="3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아닌가</a:t>
            </a:r>
            <a:r>
              <a:rPr lang="en-US" altLang="ko-KR" sz="3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?</a:t>
            </a:r>
          </a:p>
          <a:p>
            <a:pPr>
              <a:lnSpc>
                <a:spcPct val="200000"/>
              </a:lnSpc>
            </a:pPr>
            <a:r>
              <a:rPr lang="ko-KR" altLang="en-US" sz="3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여자인가</a:t>
            </a:r>
            <a:r>
              <a:rPr lang="en-US" altLang="ko-KR" sz="3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? </a:t>
            </a:r>
            <a:r>
              <a:rPr lang="ko-KR" altLang="en-US" sz="3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아닌가</a:t>
            </a:r>
            <a:r>
              <a:rPr lang="en-US" altLang="ko-KR" sz="3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?</a:t>
            </a:r>
          </a:p>
          <a:p>
            <a:pPr>
              <a:lnSpc>
                <a:spcPct val="200000"/>
              </a:lnSpc>
            </a:pPr>
            <a:r>
              <a:rPr lang="ko-KR" altLang="en-US" sz="3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커플인가</a:t>
            </a:r>
            <a:r>
              <a:rPr lang="en-US" altLang="ko-KR" sz="3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? </a:t>
            </a:r>
            <a:r>
              <a:rPr lang="ko-KR" altLang="en-US" sz="3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아닌가</a:t>
            </a:r>
            <a:r>
              <a:rPr lang="en-US" altLang="ko-KR" sz="3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?</a:t>
            </a:r>
          </a:p>
          <a:p>
            <a:pPr>
              <a:lnSpc>
                <a:spcPct val="200000"/>
              </a:lnSpc>
            </a:pPr>
            <a:r>
              <a:rPr lang="ko-KR" altLang="en-US" sz="3200" dirty="0" err="1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잘생겼나</a:t>
            </a:r>
            <a:r>
              <a:rPr lang="en-US" altLang="ko-KR" sz="3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? </a:t>
            </a:r>
            <a:r>
              <a:rPr lang="ko-KR" altLang="en-US" sz="3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아닌가</a:t>
            </a:r>
            <a:r>
              <a:rPr lang="en-US" altLang="ko-KR" sz="3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623369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2">
                <a:lumMod val="50000"/>
              </a:schemeClr>
            </a:gs>
            <a:gs pos="21000">
              <a:schemeClr val="tx2">
                <a:lumMod val="75000"/>
              </a:schemeClr>
            </a:gs>
            <a:gs pos="40000">
              <a:schemeClr val="tx2">
                <a:lumMod val="75000"/>
              </a:schemeClr>
            </a:gs>
            <a:gs pos="0">
              <a:schemeClr val="tx2">
                <a:lumMod val="75000"/>
              </a:schemeClr>
            </a:gs>
            <a:gs pos="100000">
              <a:schemeClr val="tx2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/>
          <p:cNvCxnSpPr/>
          <p:nvPr/>
        </p:nvCxnSpPr>
        <p:spPr>
          <a:xfrm flipH="1">
            <a:off x="5325257" y="4929882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 flipH="1">
            <a:off x="7979486" y="3059221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flipH="1">
            <a:off x="6088785" y="459135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 flipH="1">
            <a:off x="8829478" y="408788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 flipH="1">
            <a:off x="9963119" y="3588400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 flipH="1">
            <a:off x="7474246" y="5709654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 flipH="1">
            <a:off x="416839" y="2262896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 flipH="1">
            <a:off x="2246440" y="5123891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 flipH="1">
            <a:off x="10151144" y="5663571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 flipH="1">
            <a:off x="-327545" y="5123891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 flipH="1">
            <a:off x="11001136" y="850096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 flipH="1">
            <a:off x="3391560" y="136468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 flipH="1">
            <a:off x="2950726" y="6706524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 flipH="1">
            <a:off x="2634682" y="2607094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 flipH="1">
            <a:off x="12055762" y="3451463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 flipH="1">
            <a:off x="5307084" y="2828267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 flipH="1">
            <a:off x="694335" y="230551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1418555" y="224676"/>
            <a:ext cx="4982934" cy="7848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4500" dirty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If </a:t>
            </a:r>
            <a:r>
              <a:rPr lang="ko-KR" altLang="en-US" sz="4500" dirty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문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496203" y="931707"/>
            <a:ext cx="3493663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If </a:t>
            </a:r>
            <a:r>
              <a:rPr lang="ko-KR" altLang="en-US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문이 뭘까</a:t>
            </a:r>
            <a:r>
              <a:rPr lang="en-US" altLang="ko-KR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?</a:t>
            </a:r>
          </a:p>
        </p:txBody>
      </p:sp>
      <p:sp>
        <p:nvSpPr>
          <p:cNvPr id="44" name="직사각형 43"/>
          <p:cNvSpPr/>
          <p:nvPr/>
        </p:nvSpPr>
        <p:spPr>
          <a:xfrm>
            <a:off x="362504" y="294481"/>
            <a:ext cx="959231" cy="959231"/>
          </a:xfrm>
          <a:prstGeom prst="rect">
            <a:avLst/>
          </a:prstGeom>
          <a:solidFill>
            <a:srgbClr val="FF7D7D"/>
          </a:solidFill>
          <a:ln>
            <a:noFill/>
          </a:ln>
          <a:effectLst>
            <a:outerShdw blurRad="101600" dist="38100" dir="2700000" sx="101000" sy="101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381155" y="320396"/>
            <a:ext cx="898839" cy="898839"/>
          </a:xfrm>
          <a:prstGeom prst="rect">
            <a:avLst/>
          </a:prstGeom>
          <a:noFill/>
          <a:ln w="539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53870" y="320396"/>
            <a:ext cx="4050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</a:t>
            </a:r>
            <a:endParaRPr lang="ko-KR" altLang="en-US" sz="5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1521603" y="888196"/>
            <a:ext cx="490528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if 문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2170" y="2173569"/>
            <a:ext cx="7507499" cy="3577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14941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>
                <a:lumMod val="50000"/>
              </a:schemeClr>
            </a:gs>
            <a:gs pos="21000">
              <a:schemeClr val="tx2">
                <a:lumMod val="75000"/>
              </a:schemeClr>
            </a:gs>
            <a:gs pos="40000">
              <a:schemeClr val="tx2">
                <a:lumMod val="75000"/>
              </a:schemeClr>
            </a:gs>
            <a:gs pos="0">
              <a:schemeClr val="tx2">
                <a:lumMod val="75000"/>
              </a:schemeClr>
            </a:gs>
            <a:gs pos="100000">
              <a:schemeClr val="tx2">
                <a:lumMod val="5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/>
          <p:cNvCxnSpPr/>
          <p:nvPr/>
        </p:nvCxnSpPr>
        <p:spPr>
          <a:xfrm flipH="1">
            <a:off x="5325257" y="4929882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 flipH="1">
            <a:off x="7979486" y="3059221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flipH="1">
            <a:off x="6088785" y="459135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 flipH="1">
            <a:off x="8829478" y="408788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 flipH="1">
            <a:off x="9963119" y="3588400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 flipH="1">
            <a:off x="7474246" y="5709654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 flipH="1">
            <a:off x="416839" y="2262896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 flipH="1">
            <a:off x="2246440" y="5123891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 flipH="1">
            <a:off x="10151144" y="5663571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 flipH="1">
            <a:off x="-327545" y="5123891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 flipH="1">
            <a:off x="11001136" y="850096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 flipH="1">
            <a:off x="3391560" y="136468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 flipH="1">
            <a:off x="2950726" y="6706524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 flipH="1">
            <a:off x="2634682" y="2607094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 flipH="1">
            <a:off x="12055762" y="3451463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 flipH="1">
            <a:off x="5307084" y="2828267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 flipH="1">
            <a:off x="694335" y="230551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1418555" y="224676"/>
            <a:ext cx="4982934" cy="7848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4500" dirty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If </a:t>
            </a:r>
            <a:r>
              <a:rPr lang="ko-KR" altLang="en-US" sz="4500" dirty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문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496203" y="931707"/>
            <a:ext cx="3493663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If </a:t>
            </a:r>
            <a:r>
              <a:rPr lang="ko-KR" altLang="en-US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문이 뭘까</a:t>
            </a:r>
            <a:r>
              <a:rPr lang="en-US" altLang="ko-KR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?</a:t>
            </a:r>
          </a:p>
        </p:txBody>
      </p:sp>
      <p:sp>
        <p:nvSpPr>
          <p:cNvPr id="44" name="직사각형 43"/>
          <p:cNvSpPr/>
          <p:nvPr/>
        </p:nvSpPr>
        <p:spPr>
          <a:xfrm>
            <a:off x="362504" y="294481"/>
            <a:ext cx="959231" cy="959231"/>
          </a:xfrm>
          <a:prstGeom prst="rect">
            <a:avLst/>
          </a:prstGeom>
          <a:solidFill>
            <a:srgbClr val="FF7D7D"/>
          </a:solidFill>
          <a:ln>
            <a:noFill/>
          </a:ln>
          <a:effectLst>
            <a:outerShdw blurRad="101600" dist="38100" dir="2700000" sx="101000" sy="101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381155" y="320396"/>
            <a:ext cx="898839" cy="898839"/>
          </a:xfrm>
          <a:prstGeom prst="rect">
            <a:avLst/>
          </a:prstGeom>
          <a:noFill/>
          <a:ln w="539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53870" y="320396"/>
            <a:ext cx="4050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</a:t>
            </a:r>
            <a:endParaRPr lang="ko-KR" altLang="en-US" sz="5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1521603" y="888196"/>
            <a:ext cx="490528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l="61887" t="57446" b="22978"/>
          <a:stretch/>
        </p:blipFill>
        <p:spPr>
          <a:xfrm>
            <a:off x="2352170" y="2465102"/>
            <a:ext cx="7538504" cy="2178018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2633572" y="1898022"/>
            <a:ext cx="151597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조건</a:t>
            </a:r>
            <a:endParaRPr lang="en-US" altLang="ko-KR" sz="2400" dirty="0">
              <a:solidFill>
                <a:schemeClr val="bg1"/>
              </a:solidFill>
              <a:latin typeface="NanumSquareRound Bold" panose="020B0600000101010101" pitchFamily="34" charset="-127"/>
              <a:ea typeface="NanumSquareRound Bold" panose="020B0600000101010101" pitchFamily="34" charset="-127"/>
            </a:endParaRPr>
          </a:p>
          <a:p>
            <a:pPr algn="ctr"/>
            <a:r>
              <a:rPr lang="ko-KR" altLang="en-US" sz="3200" dirty="0">
                <a:solidFill>
                  <a:srgbClr val="FF0000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↓</a:t>
            </a:r>
            <a:endParaRPr lang="en-US" sz="3200" dirty="0">
              <a:solidFill>
                <a:srgbClr val="FF0000"/>
              </a:solidFill>
              <a:latin typeface="NanumSquareRound Bold" panose="020B0600000101010101" pitchFamily="34" charset="-127"/>
              <a:ea typeface="NanumSquareRound Bold" panose="020B0600000101010101" pitchFamily="34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3257284" y="3153904"/>
            <a:ext cx="151597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rgbClr val="FF0000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↑</a:t>
            </a:r>
            <a:endParaRPr lang="en-US" altLang="ko-KR" sz="2000" dirty="0">
              <a:solidFill>
                <a:srgbClr val="FF0000"/>
              </a:solidFill>
              <a:latin typeface="NanumSquareRound Bold" panose="020B0600000101010101" pitchFamily="34" charset="-127"/>
              <a:ea typeface="NanumSquareRound Bold" panose="020B0600000101010101" pitchFamily="34" charset="-127"/>
            </a:endParaRPr>
          </a:p>
          <a:p>
            <a:pPr algn="ctr"/>
            <a:r>
              <a:rPr lang="ko-KR" altLang="en-US" dirty="0"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실행 문장</a:t>
            </a:r>
            <a:endParaRPr lang="en-US" altLang="ko-KR" dirty="0">
              <a:latin typeface="NanumSquareRound Bold" panose="020B0600000101010101" pitchFamily="34" charset="-127"/>
              <a:ea typeface="NanumSquareRound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42237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4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2">
                <a:lumMod val="50000"/>
              </a:schemeClr>
            </a:gs>
            <a:gs pos="21000">
              <a:schemeClr val="tx2">
                <a:lumMod val="75000"/>
              </a:schemeClr>
            </a:gs>
            <a:gs pos="40000">
              <a:schemeClr val="tx2">
                <a:lumMod val="75000"/>
              </a:schemeClr>
            </a:gs>
            <a:gs pos="0">
              <a:schemeClr val="tx2">
                <a:lumMod val="75000"/>
              </a:schemeClr>
            </a:gs>
            <a:gs pos="100000">
              <a:schemeClr val="tx2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/>
          <p:cNvCxnSpPr/>
          <p:nvPr/>
        </p:nvCxnSpPr>
        <p:spPr>
          <a:xfrm flipH="1">
            <a:off x="5325257" y="4929882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 flipH="1">
            <a:off x="7979486" y="3059221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flipH="1">
            <a:off x="6088785" y="459135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 flipH="1">
            <a:off x="8829478" y="408788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 flipH="1">
            <a:off x="9963119" y="3588400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 flipH="1">
            <a:off x="7474246" y="5709654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 flipH="1">
            <a:off x="416839" y="2262896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 flipH="1">
            <a:off x="2246440" y="5123891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 flipH="1">
            <a:off x="10151144" y="5663571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 flipH="1">
            <a:off x="-327545" y="5123891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 flipH="1">
            <a:off x="11001136" y="850096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 flipH="1">
            <a:off x="3391560" y="136468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 flipH="1">
            <a:off x="2950726" y="6706524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 flipH="1">
            <a:off x="2634682" y="2607094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 flipH="1">
            <a:off x="12055762" y="3451463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 flipH="1">
            <a:off x="5307084" y="2828267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 flipH="1">
            <a:off x="694335" y="230551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1418555" y="224676"/>
            <a:ext cx="4982934" cy="7848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4500" dirty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If </a:t>
            </a:r>
            <a:r>
              <a:rPr lang="ko-KR" altLang="en-US" sz="4500" dirty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문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496203" y="931707"/>
            <a:ext cx="3493663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논리 연산자에 대해 알아보자</a:t>
            </a:r>
            <a:r>
              <a:rPr lang="en-US" altLang="ko-KR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!</a:t>
            </a:r>
            <a:endParaRPr lang="ko-KR" altLang="en-US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362504" y="294481"/>
            <a:ext cx="959231" cy="959231"/>
          </a:xfrm>
          <a:prstGeom prst="rect">
            <a:avLst/>
          </a:prstGeom>
          <a:solidFill>
            <a:srgbClr val="FF7D7D"/>
          </a:solidFill>
          <a:ln>
            <a:noFill/>
          </a:ln>
          <a:effectLst>
            <a:outerShdw blurRad="101600" dist="38100" dir="2700000" sx="101000" sy="101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381155" y="320396"/>
            <a:ext cx="898839" cy="898839"/>
          </a:xfrm>
          <a:prstGeom prst="rect">
            <a:avLst/>
          </a:prstGeom>
          <a:noFill/>
          <a:ln w="539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28470" y="320396"/>
            <a:ext cx="4050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</a:t>
            </a:r>
            <a:endParaRPr lang="ko-KR" altLang="en-US" sz="5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1521603" y="888196"/>
            <a:ext cx="490528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7526249"/>
              </p:ext>
            </p:extLst>
          </p:nvPr>
        </p:nvGraphicFramePr>
        <p:xfrm>
          <a:off x="2024785" y="2501227"/>
          <a:ext cx="8128000" cy="262266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43475">
                  <a:extLst>
                    <a:ext uri="{9D8B030D-6E8A-4147-A177-3AD203B41FA5}">
                      <a16:colId xmlns:a16="http://schemas.microsoft.com/office/drawing/2014/main" val="863263755"/>
                    </a:ext>
                  </a:extLst>
                </a:gridCol>
                <a:gridCol w="6884525">
                  <a:extLst>
                    <a:ext uri="{9D8B030D-6E8A-4147-A177-3AD203B41FA5}">
                      <a16:colId xmlns:a16="http://schemas.microsoft.com/office/drawing/2014/main" val="2522145721"/>
                    </a:ext>
                  </a:extLst>
                </a:gridCol>
              </a:tblGrid>
              <a:tr h="504358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400" dirty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연산자</a:t>
                      </a:r>
                      <a:endParaRPr lang="en-US" sz="2400" dirty="0">
                        <a:latin typeface="NanumSquareRound Bold" panose="020B0600000101010101" pitchFamily="34" charset="-127"/>
                        <a:ea typeface="NanumSquareRound Bold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400" dirty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연산자의 기능</a:t>
                      </a:r>
                      <a:endParaRPr lang="en-US" sz="2400" dirty="0">
                        <a:latin typeface="NanumSquareRound Bold" panose="020B0600000101010101" pitchFamily="34" charset="-127"/>
                        <a:ea typeface="NanumSquareRound Bold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20982537"/>
                  </a:ext>
                </a:extLst>
              </a:tr>
              <a:tr h="706102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&amp;&amp;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dirty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예</a:t>
                      </a:r>
                      <a:r>
                        <a:rPr lang="en-US" altLang="ko-KR" dirty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) A &amp;&amp; B</a:t>
                      </a:r>
                    </a:p>
                    <a:p>
                      <a:r>
                        <a:rPr lang="en-US" dirty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A</a:t>
                      </a:r>
                      <a:r>
                        <a:rPr lang="ko-KR" altLang="en-US" dirty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와 </a:t>
                      </a:r>
                      <a:r>
                        <a:rPr lang="en-US" altLang="ko-KR" dirty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B</a:t>
                      </a:r>
                      <a:r>
                        <a:rPr lang="en-US" altLang="ko-KR" baseline="0" dirty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 </a:t>
                      </a:r>
                      <a:r>
                        <a:rPr lang="ko-KR" altLang="en-US" baseline="0" dirty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모두 </a:t>
                      </a:r>
                      <a:r>
                        <a:rPr lang="en-US" altLang="ko-KR" baseline="0" dirty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true</a:t>
                      </a:r>
                      <a:r>
                        <a:rPr lang="ko-KR" altLang="en-US" baseline="0" dirty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이면 연산 결과는 </a:t>
                      </a:r>
                      <a:r>
                        <a:rPr lang="en-US" altLang="ko-KR" baseline="0" dirty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true (</a:t>
                      </a:r>
                      <a:r>
                        <a:rPr lang="ko-KR" altLang="en-US" baseline="0" dirty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논리 </a:t>
                      </a:r>
                      <a:r>
                        <a:rPr lang="en-US" altLang="ko-KR" baseline="0" dirty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AND)</a:t>
                      </a:r>
                      <a:endParaRPr lang="en-US" dirty="0">
                        <a:latin typeface="NanumSquareRound Bold" panose="020B0600000101010101" pitchFamily="34" charset="-127"/>
                        <a:ea typeface="NanumSquareRound Bold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34800243"/>
                  </a:ext>
                </a:extLst>
              </a:tr>
              <a:tr h="706102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||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dirty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예</a:t>
                      </a:r>
                      <a:r>
                        <a:rPr lang="en-US" altLang="ko-KR" dirty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) A</a:t>
                      </a:r>
                      <a:r>
                        <a:rPr lang="en-US" altLang="ko-KR" baseline="0" dirty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 || B</a:t>
                      </a:r>
                    </a:p>
                    <a:p>
                      <a:r>
                        <a:rPr lang="en-US" dirty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A</a:t>
                      </a:r>
                      <a:r>
                        <a:rPr lang="ko-KR" altLang="en-US" dirty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와 </a:t>
                      </a:r>
                      <a:r>
                        <a:rPr lang="en-US" altLang="ko-KR" dirty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B</a:t>
                      </a:r>
                      <a:r>
                        <a:rPr lang="en-US" altLang="ko-KR" baseline="0" dirty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 </a:t>
                      </a:r>
                      <a:r>
                        <a:rPr lang="ko-KR" altLang="en-US" baseline="0" dirty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둘 중 하나라도 </a:t>
                      </a:r>
                      <a:r>
                        <a:rPr lang="en-US" altLang="ko-KR" baseline="0" dirty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true</a:t>
                      </a:r>
                      <a:r>
                        <a:rPr lang="ko-KR" altLang="en-US" baseline="0" dirty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이면 연산 결과는 </a:t>
                      </a:r>
                      <a:r>
                        <a:rPr lang="en-US" altLang="ko-KR" baseline="0" dirty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true (</a:t>
                      </a:r>
                      <a:r>
                        <a:rPr lang="ko-KR" altLang="en-US" baseline="0" dirty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논리 </a:t>
                      </a:r>
                      <a:r>
                        <a:rPr lang="en-US" altLang="ko-KR" baseline="0" dirty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OR)</a:t>
                      </a:r>
                      <a:endParaRPr lang="en-US" dirty="0">
                        <a:latin typeface="NanumSquareRound Bold" panose="020B0600000101010101" pitchFamily="34" charset="-127"/>
                        <a:ea typeface="NanumSquareRound Bold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28764169"/>
                  </a:ext>
                </a:extLst>
              </a:tr>
              <a:tr h="706102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!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dirty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예</a:t>
                      </a:r>
                      <a:r>
                        <a:rPr lang="en-US" altLang="ko-KR" dirty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) !A</a:t>
                      </a:r>
                    </a:p>
                    <a:p>
                      <a:r>
                        <a:rPr lang="ko-KR" altLang="en-US" dirty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연산 결과는 </a:t>
                      </a:r>
                      <a:r>
                        <a:rPr lang="en-US" altLang="ko-KR" dirty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A</a:t>
                      </a:r>
                      <a:r>
                        <a:rPr lang="ko-KR" altLang="en-US" dirty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가 </a:t>
                      </a:r>
                      <a:r>
                        <a:rPr lang="en-US" altLang="ko-KR" dirty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true</a:t>
                      </a:r>
                      <a:r>
                        <a:rPr lang="ko-KR" altLang="en-US" dirty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이면 </a:t>
                      </a:r>
                      <a:r>
                        <a:rPr lang="en-US" altLang="ko-KR" dirty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false,</a:t>
                      </a:r>
                      <a:r>
                        <a:rPr lang="en-US" altLang="ko-KR" baseline="0" dirty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 A</a:t>
                      </a:r>
                      <a:r>
                        <a:rPr lang="ko-KR" altLang="en-US" baseline="0" dirty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가 </a:t>
                      </a:r>
                      <a:r>
                        <a:rPr lang="en-US" altLang="ko-KR" baseline="0" dirty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false</a:t>
                      </a:r>
                      <a:r>
                        <a:rPr lang="ko-KR" altLang="en-US" baseline="0" dirty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이면 </a:t>
                      </a:r>
                      <a:r>
                        <a:rPr lang="en-US" altLang="ko-KR" baseline="0" dirty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true (</a:t>
                      </a:r>
                      <a:r>
                        <a:rPr lang="ko-KR" altLang="en-US" baseline="0" dirty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논리 </a:t>
                      </a:r>
                      <a:r>
                        <a:rPr lang="en-US" altLang="ko-KR" baseline="0" dirty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NOT)</a:t>
                      </a:r>
                      <a:endParaRPr lang="en-US" dirty="0">
                        <a:latin typeface="NanumSquareRound Bold" panose="020B0600000101010101" pitchFamily="34" charset="-127"/>
                        <a:ea typeface="NanumSquareRound Bold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241463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314394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>
                <a:lumMod val="50000"/>
              </a:schemeClr>
            </a:gs>
            <a:gs pos="21000">
              <a:schemeClr val="tx2">
                <a:lumMod val="75000"/>
              </a:schemeClr>
            </a:gs>
            <a:gs pos="40000">
              <a:schemeClr val="tx2">
                <a:lumMod val="75000"/>
              </a:schemeClr>
            </a:gs>
            <a:gs pos="0">
              <a:schemeClr val="tx2">
                <a:lumMod val="75000"/>
              </a:schemeClr>
            </a:gs>
            <a:gs pos="100000">
              <a:schemeClr val="tx2">
                <a:lumMod val="5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/>
          <p:cNvCxnSpPr/>
          <p:nvPr/>
        </p:nvCxnSpPr>
        <p:spPr>
          <a:xfrm flipH="1">
            <a:off x="5325257" y="4929882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 flipH="1">
            <a:off x="7979486" y="3059221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flipH="1">
            <a:off x="6088785" y="459135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 flipH="1">
            <a:off x="8829478" y="408788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 flipH="1">
            <a:off x="9963119" y="3588400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 flipH="1">
            <a:off x="7474246" y="5709654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 flipH="1">
            <a:off x="416839" y="2262896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 flipH="1">
            <a:off x="2246440" y="5123891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 flipH="1">
            <a:off x="10151144" y="5663571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 flipH="1">
            <a:off x="-327545" y="5123891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 flipH="1">
            <a:off x="11001136" y="850096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 flipH="1">
            <a:off x="3391560" y="136468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 flipH="1">
            <a:off x="2950726" y="6706524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 flipH="1">
            <a:off x="2634682" y="2607094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 flipH="1">
            <a:off x="12055762" y="3451463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 flipH="1">
            <a:off x="5307084" y="2828267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 flipH="1">
            <a:off x="694335" y="230551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1418555" y="224676"/>
            <a:ext cx="4982934" cy="7848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4500" dirty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If </a:t>
            </a:r>
            <a:r>
              <a:rPr lang="ko-KR" altLang="en-US" sz="4500" dirty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문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496203" y="931707"/>
            <a:ext cx="3493663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논리 연산자에 대해 알아보자</a:t>
            </a:r>
            <a:r>
              <a:rPr lang="en-US" altLang="ko-KR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!</a:t>
            </a:r>
            <a:endParaRPr lang="ko-KR" altLang="en-US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362504" y="294481"/>
            <a:ext cx="959231" cy="959231"/>
          </a:xfrm>
          <a:prstGeom prst="rect">
            <a:avLst/>
          </a:prstGeom>
          <a:solidFill>
            <a:srgbClr val="FF7D7D"/>
          </a:solidFill>
          <a:ln>
            <a:noFill/>
          </a:ln>
          <a:effectLst>
            <a:outerShdw blurRad="101600" dist="38100" dir="2700000" sx="101000" sy="101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381155" y="320396"/>
            <a:ext cx="898839" cy="898839"/>
          </a:xfrm>
          <a:prstGeom prst="rect">
            <a:avLst/>
          </a:prstGeom>
          <a:noFill/>
          <a:ln w="539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28470" y="320396"/>
            <a:ext cx="4050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</a:t>
            </a:r>
            <a:endParaRPr lang="ko-KR" altLang="en-US" sz="5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1521603" y="888196"/>
            <a:ext cx="490528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1662946"/>
              </p:ext>
            </p:extLst>
          </p:nvPr>
        </p:nvGraphicFramePr>
        <p:xfrm>
          <a:off x="2634682" y="2514569"/>
          <a:ext cx="6966815" cy="22864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618722">
                  <a:extLst>
                    <a:ext uri="{9D8B030D-6E8A-4147-A177-3AD203B41FA5}">
                      <a16:colId xmlns:a16="http://schemas.microsoft.com/office/drawing/2014/main" val="2794980945"/>
                    </a:ext>
                  </a:extLst>
                </a:gridCol>
                <a:gridCol w="1450913">
                  <a:extLst>
                    <a:ext uri="{9D8B030D-6E8A-4147-A177-3AD203B41FA5}">
                      <a16:colId xmlns:a16="http://schemas.microsoft.com/office/drawing/2014/main" val="3140416484"/>
                    </a:ext>
                  </a:extLst>
                </a:gridCol>
                <a:gridCol w="1415525">
                  <a:extLst>
                    <a:ext uri="{9D8B030D-6E8A-4147-A177-3AD203B41FA5}">
                      <a16:colId xmlns:a16="http://schemas.microsoft.com/office/drawing/2014/main" val="2884749546"/>
                    </a:ext>
                  </a:extLst>
                </a:gridCol>
                <a:gridCol w="1481655">
                  <a:extLst>
                    <a:ext uri="{9D8B030D-6E8A-4147-A177-3AD203B41FA5}">
                      <a16:colId xmlns:a16="http://schemas.microsoft.com/office/drawing/2014/main" val="1250615949"/>
                    </a:ext>
                  </a:extLst>
                </a:gridCol>
              </a:tblGrid>
              <a:tr h="457288"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latin typeface="NanumSquareRound Bold" panose="020B0600000101010101" pitchFamily="34" charset="-127"/>
                        <a:ea typeface="NanumSquareRound Bold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A &amp;&amp; 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A || 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!A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82899497"/>
                  </a:ext>
                </a:extLst>
              </a:tr>
              <a:tr h="457288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A, B </a:t>
                      </a:r>
                      <a:r>
                        <a:rPr lang="ko-KR" altLang="en-US" dirty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모두 참</a:t>
                      </a:r>
                      <a:endParaRPr lang="en-US" dirty="0">
                        <a:latin typeface="NanumSquareRound Bold" panose="020B0600000101010101" pitchFamily="34" charset="-127"/>
                        <a:ea typeface="NanumSquareRound Bold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NanumSquareRound Bold" panose="020B0600000101010101" pitchFamily="34" charset="-127"/>
                        <a:ea typeface="NanumSquareRound Bold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95000295"/>
                  </a:ext>
                </a:extLst>
              </a:tr>
              <a:tr h="457288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A</a:t>
                      </a:r>
                      <a:r>
                        <a:rPr lang="en-US" baseline="0" dirty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 : </a:t>
                      </a:r>
                      <a:r>
                        <a:rPr lang="ko-KR" altLang="en-US" baseline="0" dirty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참 </a:t>
                      </a:r>
                      <a:r>
                        <a:rPr lang="en-US" altLang="ko-KR" baseline="0" dirty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/ B : </a:t>
                      </a:r>
                      <a:r>
                        <a:rPr lang="ko-KR" altLang="en-US" baseline="0" dirty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거짓</a:t>
                      </a:r>
                      <a:endParaRPr lang="en-US" dirty="0">
                        <a:latin typeface="NanumSquareRound Bold" panose="020B0600000101010101" pitchFamily="34" charset="-127"/>
                        <a:ea typeface="NanumSquareRound Bold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NanumSquareRound Bold" panose="020B0600000101010101" pitchFamily="34" charset="-127"/>
                        <a:ea typeface="NanumSquareRound Bold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NanumSquareRound Bold" panose="020B0600000101010101" pitchFamily="34" charset="-127"/>
                        <a:ea typeface="NanumSquareRound Bold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94081319"/>
                  </a:ext>
                </a:extLst>
              </a:tr>
              <a:tr h="457288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A : </a:t>
                      </a:r>
                      <a:r>
                        <a:rPr lang="ko-KR" altLang="en-US" dirty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거짓 </a:t>
                      </a:r>
                      <a:r>
                        <a:rPr lang="en-US" altLang="ko-KR" dirty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/ B : </a:t>
                      </a:r>
                      <a:r>
                        <a:rPr lang="ko-KR" altLang="en-US" dirty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참</a:t>
                      </a:r>
                      <a:endParaRPr lang="en-US" dirty="0">
                        <a:latin typeface="NanumSquareRound Bold" panose="020B0600000101010101" pitchFamily="34" charset="-127"/>
                        <a:ea typeface="NanumSquareRound Bold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9640350"/>
                  </a:ext>
                </a:extLst>
              </a:tr>
              <a:tr h="457288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A, B </a:t>
                      </a:r>
                      <a:r>
                        <a:rPr lang="ko-KR" altLang="en-US" dirty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모두 거짓</a:t>
                      </a:r>
                      <a:endParaRPr lang="en-US" dirty="0">
                        <a:latin typeface="NanumSquareRound Bold" panose="020B0600000101010101" pitchFamily="34" charset="-127"/>
                        <a:ea typeface="NanumSquareRound Bold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NanumSquareRound Bold" panose="020B0600000101010101" pitchFamily="34" charset="-127"/>
                        <a:ea typeface="NanumSquareRound Bold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NanumSquareRound Bold" panose="020B0600000101010101" pitchFamily="34" charset="-127"/>
                        <a:ea typeface="NanumSquareRound Bold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07443378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7236692" y="3011597"/>
            <a:ext cx="5764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1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7236712" y="4380308"/>
            <a:ext cx="5764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0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7242273" y="3491541"/>
            <a:ext cx="5764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1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8692933" y="4380308"/>
            <a:ext cx="5764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1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8692933" y="3459232"/>
            <a:ext cx="5764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0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355329" y="5356205"/>
            <a:ext cx="35255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* </a:t>
            </a:r>
            <a:r>
              <a:rPr lang="ko-KR" altLang="en-US" sz="3600" dirty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참 </a:t>
            </a:r>
            <a:r>
              <a:rPr lang="en-US" altLang="ko-KR" sz="3600" dirty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: 1, </a:t>
            </a:r>
            <a:r>
              <a:rPr lang="ko-KR" altLang="en-US" sz="3600" dirty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거짓 </a:t>
            </a:r>
            <a:r>
              <a:rPr lang="en-US" altLang="ko-KR" sz="3600" dirty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: 0</a:t>
            </a:r>
            <a:endParaRPr lang="en-US" sz="3600" dirty="0">
              <a:solidFill>
                <a:schemeClr val="bg1"/>
              </a:solidFill>
              <a:latin typeface="NanumSquareRound Bold" panose="020B0600000101010101" pitchFamily="34" charset="-127"/>
              <a:ea typeface="NanumSquareRound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79858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7" grpId="0"/>
      <p:bldP spid="41" grpId="0"/>
      <p:bldP spid="43" grpId="0"/>
      <p:bldP spid="4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>
                <a:lumMod val="50000"/>
              </a:schemeClr>
            </a:gs>
            <a:gs pos="21000">
              <a:schemeClr val="tx2">
                <a:lumMod val="75000"/>
              </a:schemeClr>
            </a:gs>
            <a:gs pos="40000">
              <a:schemeClr val="tx2">
                <a:lumMod val="75000"/>
              </a:schemeClr>
            </a:gs>
            <a:gs pos="0">
              <a:schemeClr val="tx2">
                <a:lumMod val="75000"/>
              </a:schemeClr>
            </a:gs>
            <a:gs pos="100000">
              <a:schemeClr val="tx2">
                <a:lumMod val="5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/>
          <p:cNvCxnSpPr/>
          <p:nvPr/>
        </p:nvCxnSpPr>
        <p:spPr>
          <a:xfrm flipH="1">
            <a:off x="5325257" y="4929882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 flipH="1">
            <a:off x="7979486" y="3059221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flipH="1">
            <a:off x="6088785" y="459135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 flipH="1">
            <a:off x="8829478" y="408788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 flipH="1">
            <a:off x="9963119" y="3588400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 flipH="1">
            <a:off x="7474246" y="5709654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 flipH="1">
            <a:off x="416839" y="2262896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 flipH="1">
            <a:off x="2246440" y="5123891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 flipH="1">
            <a:off x="10151144" y="5663571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 flipH="1">
            <a:off x="-327545" y="5123891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 flipH="1">
            <a:off x="11001136" y="850096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 flipH="1">
            <a:off x="3391560" y="136468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 flipH="1">
            <a:off x="2950726" y="6706524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 flipH="1">
            <a:off x="2634682" y="2607094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 flipH="1">
            <a:off x="12055762" y="3451463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 flipH="1">
            <a:off x="5307084" y="2828267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 flipH="1">
            <a:off x="694335" y="230551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1418555" y="224676"/>
            <a:ext cx="4982934" cy="7848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4500" dirty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If </a:t>
            </a:r>
            <a:r>
              <a:rPr lang="ko-KR" altLang="en-US" sz="4500" dirty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문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496203" y="931707"/>
            <a:ext cx="3493663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논리 연산자에 대해 알아보자</a:t>
            </a:r>
            <a:r>
              <a:rPr lang="en-US" altLang="ko-KR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!</a:t>
            </a:r>
            <a:endParaRPr lang="ko-KR" altLang="en-US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362504" y="294481"/>
            <a:ext cx="959231" cy="959231"/>
          </a:xfrm>
          <a:prstGeom prst="rect">
            <a:avLst/>
          </a:prstGeom>
          <a:solidFill>
            <a:srgbClr val="FF7D7D"/>
          </a:solidFill>
          <a:ln>
            <a:noFill/>
          </a:ln>
          <a:effectLst>
            <a:outerShdw blurRad="101600" dist="38100" dir="2700000" sx="101000" sy="101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381155" y="320396"/>
            <a:ext cx="898839" cy="898839"/>
          </a:xfrm>
          <a:prstGeom prst="rect">
            <a:avLst/>
          </a:prstGeom>
          <a:noFill/>
          <a:ln w="539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28470" y="320396"/>
            <a:ext cx="4050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</a:t>
            </a:r>
            <a:endParaRPr lang="ko-KR" altLang="en-US" sz="5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1521603" y="888196"/>
            <a:ext cx="490528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l="65457" t="59803" r="5745" b="21294"/>
          <a:stretch/>
        </p:blipFill>
        <p:spPr>
          <a:xfrm>
            <a:off x="2280656" y="2490461"/>
            <a:ext cx="7616258" cy="2812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7786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2">
                <a:lumMod val="50000"/>
              </a:schemeClr>
            </a:gs>
            <a:gs pos="21000">
              <a:schemeClr val="tx2">
                <a:lumMod val="75000"/>
              </a:schemeClr>
            </a:gs>
            <a:gs pos="40000">
              <a:schemeClr val="tx2">
                <a:lumMod val="75000"/>
              </a:schemeClr>
            </a:gs>
            <a:gs pos="0">
              <a:schemeClr val="tx2">
                <a:lumMod val="75000"/>
              </a:schemeClr>
            </a:gs>
            <a:gs pos="100000">
              <a:schemeClr val="tx2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9" name="직선 연결선 58"/>
          <p:cNvCxnSpPr/>
          <p:nvPr/>
        </p:nvCxnSpPr>
        <p:spPr>
          <a:xfrm>
            <a:off x="701152" y="1074058"/>
            <a:ext cx="11049793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 flipH="1">
            <a:off x="5325257" y="4929882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 flipH="1">
            <a:off x="8017586" y="3262421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flipH="1">
            <a:off x="6088785" y="459135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 flipH="1">
            <a:off x="8829478" y="408788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 flipH="1">
            <a:off x="9963119" y="3588400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 flipH="1">
            <a:off x="7474246" y="5709654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 flipH="1">
            <a:off x="416839" y="2262896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 flipH="1">
            <a:off x="2246440" y="5123891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 flipH="1">
            <a:off x="10151144" y="5663571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 flipH="1">
            <a:off x="-327545" y="5123891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 flipH="1">
            <a:off x="11001136" y="850096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 flipH="1">
            <a:off x="3391560" y="136468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 flipH="1">
            <a:off x="2950726" y="6706524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 flipH="1">
            <a:off x="2634682" y="2607094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 flipH="1">
            <a:off x="12055762" y="3451463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 flipH="1">
            <a:off x="5307084" y="2828267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 flipH="1">
            <a:off x="294086" y="264397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521305" y="1635099"/>
            <a:ext cx="10412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01.</a:t>
            </a:r>
            <a:endParaRPr lang="ko-KR" altLang="en-US" sz="48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6" name="직선 연결선 15"/>
          <p:cNvCxnSpPr/>
          <p:nvPr/>
        </p:nvCxnSpPr>
        <p:spPr>
          <a:xfrm>
            <a:off x="4561530" y="2466096"/>
            <a:ext cx="6902702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5497107" y="1711150"/>
            <a:ext cx="50256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복습 </a:t>
            </a:r>
            <a:r>
              <a:rPr lang="en-US" altLang="ko-KR" sz="4000" dirty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&amp; </a:t>
            </a:r>
            <a:r>
              <a:rPr lang="ko-KR" altLang="en-US" sz="4000" dirty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강의 목표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4521305" y="2785554"/>
            <a:ext cx="10412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02.</a:t>
            </a:r>
            <a:endParaRPr lang="ko-KR" altLang="en-US" sz="48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49" name="직선 연결선 48"/>
          <p:cNvCxnSpPr/>
          <p:nvPr/>
        </p:nvCxnSpPr>
        <p:spPr>
          <a:xfrm>
            <a:off x="4561530" y="3616551"/>
            <a:ext cx="6902702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5497107" y="2861605"/>
            <a:ext cx="50256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변수 </a:t>
            </a:r>
            <a:r>
              <a:rPr lang="en-US" altLang="ko-KR" sz="4000" dirty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&amp; </a:t>
            </a:r>
            <a:r>
              <a:rPr lang="ko-KR" altLang="en-US" sz="4000" dirty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산술 연산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4521305" y="4016300"/>
            <a:ext cx="10412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03.</a:t>
            </a:r>
            <a:endParaRPr lang="ko-KR" altLang="en-US" sz="48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52" name="직선 연결선 51"/>
          <p:cNvCxnSpPr/>
          <p:nvPr/>
        </p:nvCxnSpPr>
        <p:spPr>
          <a:xfrm>
            <a:off x="4561530" y="4847297"/>
            <a:ext cx="6902702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5497107" y="4092351"/>
            <a:ext cx="50256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If </a:t>
            </a:r>
            <a:r>
              <a:rPr lang="ko-KR" altLang="en-US" sz="4000" dirty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문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4521305" y="5165570"/>
            <a:ext cx="10412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04.</a:t>
            </a:r>
            <a:endParaRPr lang="ko-KR" altLang="en-US" sz="48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55" name="직선 연결선 54"/>
          <p:cNvCxnSpPr/>
          <p:nvPr/>
        </p:nvCxnSpPr>
        <p:spPr>
          <a:xfrm>
            <a:off x="4561530" y="5996567"/>
            <a:ext cx="6902702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5497107" y="5241621"/>
            <a:ext cx="50256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함수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94086" y="117163"/>
            <a:ext cx="515013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dirty="0">
                <a:ln w="38100">
                  <a:noFill/>
                </a:ln>
                <a:solidFill>
                  <a:srgbClr val="FF7D7D"/>
                </a:solidFill>
                <a:effectLst>
                  <a:outerShdw dist="38100" algn="ctr" rotWithShape="0">
                    <a:schemeClr val="bg1"/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CONTENTS</a:t>
            </a:r>
            <a:endParaRPr lang="ko-KR" altLang="en-US" sz="8000" dirty="0">
              <a:ln w="38100">
                <a:noFill/>
              </a:ln>
              <a:solidFill>
                <a:srgbClr val="FF7D7D"/>
              </a:solidFill>
              <a:effectLst>
                <a:outerShdw dist="38100" algn="ctr" rotWithShape="0">
                  <a:schemeClr val="bg1"/>
                </a:outerShdw>
              </a:effectLst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71" name="모서리가 둥근 직사각형 70"/>
          <p:cNvSpPr/>
          <p:nvPr/>
        </p:nvSpPr>
        <p:spPr>
          <a:xfrm>
            <a:off x="1368718" y="2977038"/>
            <a:ext cx="1743289" cy="1743289"/>
          </a:xfrm>
          <a:prstGeom prst="roundRect">
            <a:avLst>
              <a:gd name="adj" fmla="val 1879"/>
            </a:avLst>
          </a:prstGeom>
          <a:noFill/>
          <a:ln w="412750">
            <a:solidFill>
              <a:schemeClr val="bg1"/>
            </a:solidFill>
          </a:ln>
          <a:effectLst>
            <a:outerShdw dist="63500" dir="2640000" algn="tl" rotWithShape="0">
              <a:srgbClr val="FF7D7D">
                <a:alpha val="8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모서리가 둥근 직사각형 72"/>
          <p:cNvSpPr/>
          <p:nvPr/>
        </p:nvSpPr>
        <p:spPr>
          <a:xfrm>
            <a:off x="1968040" y="2228612"/>
            <a:ext cx="108916" cy="358218"/>
          </a:xfrm>
          <a:prstGeom prst="roundRect">
            <a:avLst>
              <a:gd name="adj" fmla="val 40553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dist="63500" dir="2640000" algn="tl" rotWithShape="0">
              <a:srgbClr val="FF7D7D">
                <a:alpha val="8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모서리가 둥근 직사각형 73"/>
          <p:cNvSpPr/>
          <p:nvPr/>
        </p:nvSpPr>
        <p:spPr>
          <a:xfrm>
            <a:off x="2444064" y="2228612"/>
            <a:ext cx="108916" cy="358218"/>
          </a:xfrm>
          <a:prstGeom prst="roundRect">
            <a:avLst>
              <a:gd name="adj" fmla="val 40553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dist="63500" dir="2640000" algn="tl" rotWithShape="0">
              <a:srgbClr val="FF7D7D">
                <a:alpha val="8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모서리가 둥근 직사각형 74"/>
          <p:cNvSpPr/>
          <p:nvPr/>
        </p:nvSpPr>
        <p:spPr>
          <a:xfrm>
            <a:off x="2903831" y="2229895"/>
            <a:ext cx="108916" cy="358218"/>
          </a:xfrm>
          <a:prstGeom prst="roundRect">
            <a:avLst>
              <a:gd name="adj" fmla="val 40553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dist="63500" dir="2640000" algn="tl" rotWithShape="0">
              <a:srgbClr val="FF7D7D">
                <a:alpha val="8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모서리가 둥근 직사각형 75"/>
          <p:cNvSpPr/>
          <p:nvPr/>
        </p:nvSpPr>
        <p:spPr>
          <a:xfrm>
            <a:off x="1493052" y="2225356"/>
            <a:ext cx="108916" cy="358218"/>
          </a:xfrm>
          <a:prstGeom prst="roundRect">
            <a:avLst>
              <a:gd name="adj" fmla="val 40553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dist="63500" dir="2640000" algn="tl" rotWithShape="0">
              <a:srgbClr val="FF7D7D">
                <a:alpha val="8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모서리가 둥근 직사각형 76"/>
          <p:cNvSpPr/>
          <p:nvPr/>
        </p:nvSpPr>
        <p:spPr>
          <a:xfrm>
            <a:off x="1968118" y="5112788"/>
            <a:ext cx="108916" cy="358218"/>
          </a:xfrm>
          <a:prstGeom prst="roundRect">
            <a:avLst>
              <a:gd name="adj" fmla="val 40553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dist="63500" dir="2640000" algn="tl" rotWithShape="0">
              <a:srgbClr val="FF7D7D">
                <a:alpha val="8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모서리가 둥근 직사각형 77"/>
          <p:cNvSpPr/>
          <p:nvPr/>
        </p:nvSpPr>
        <p:spPr>
          <a:xfrm>
            <a:off x="2444142" y="5112788"/>
            <a:ext cx="108916" cy="358218"/>
          </a:xfrm>
          <a:prstGeom prst="roundRect">
            <a:avLst>
              <a:gd name="adj" fmla="val 40553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dist="63500" dir="2640000" algn="tl" rotWithShape="0">
              <a:srgbClr val="FF7D7D">
                <a:alpha val="8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모서리가 둥근 직사각형 78"/>
          <p:cNvSpPr/>
          <p:nvPr/>
        </p:nvSpPr>
        <p:spPr>
          <a:xfrm>
            <a:off x="2903908" y="5114072"/>
            <a:ext cx="108916" cy="358218"/>
          </a:xfrm>
          <a:prstGeom prst="roundRect">
            <a:avLst>
              <a:gd name="adj" fmla="val 40553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dist="63500" dir="2640000" algn="tl" rotWithShape="0">
              <a:srgbClr val="FF7D7D">
                <a:alpha val="8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모서리가 둥근 직사각형 79"/>
          <p:cNvSpPr/>
          <p:nvPr/>
        </p:nvSpPr>
        <p:spPr>
          <a:xfrm>
            <a:off x="1493130" y="5109533"/>
            <a:ext cx="108916" cy="358218"/>
          </a:xfrm>
          <a:prstGeom prst="roundRect">
            <a:avLst>
              <a:gd name="adj" fmla="val 40553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dist="63500" dir="2640000" algn="tl" rotWithShape="0">
              <a:srgbClr val="FF7D7D">
                <a:alpha val="8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모서리가 둥근 직사각형 80"/>
          <p:cNvSpPr/>
          <p:nvPr/>
        </p:nvSpPr>
        <p:spPr>
          <a:xfrm rot="5400000">
            <a:off x="734016" y="3435543"/>
            <a:ext cx="108916" cy="358218"/>
          </a:xfrm>
          <a:prstGeom prst="roundRect">
            <a:avLst>
              <a:gd name="adj" fmla="val 40553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dist="63500" dir="2640000" algn="tl" rotWithShape="0">
              <a:srgbClr val="FF7D7D">
                <a:alpha val="8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모서리가 둥근 직사각형 81"/>
          <p:cNvSpPr/>
          <p:nvPr/>
        </p:nvSpPr>
        <p:spPr>
          <a:xfrm rot="5400000">
            <a:off x="734016" y="3911567"/>
            <a:ext cx="108916" cy="358218"/>
          </a:xfrm>
          <a:prstGeom prst="roundRect">
            <a:avLst>
              <a:gd name="adj" fmla="val 40553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dist="63500" dir="2640000" algn="tl" rotWithShape="0">
              <a:srgbClr val="FF7D7D">
                <a:alpha val="8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모서리가 둥근 직사각형 82"/>
          <p:cNvSpPr/>
          <p:nvPr/>
        </p:nvSpPr>
        <p:spPr>
          <a:xfrm rot="5400000">
            <a:off x="732732" y="4371334"/>
            <a:ext cx="108916" cy="358218"/>
          </a:xfrm>
          <a:prstGeom prst="roundRect">
            <a:avLst>
              <a:gd name="adj" fmla="val 40553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dist="63500" dir="2640000" algn="tl" rotWithShape="0">
              <a:srgbClr val="FF7D7D">
                <a:alpha val="8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모서리가 둥근 직사각형 83"/>
          <p:cNvSpPr/>
          <p:nvPr/>
        </p:nvSpPr>
        <p:spPr>
          <a:xfrm rot="5400000">
            <a:off x="737271" y="2960555"/>
            <a:ext cx="108916" cy="358218"/>
          </a:xfrm>
          <a:prstGeom prst="roundRect">
            <a:avLst>
              <a:gd name="adj" fmla="val 40553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dist="63500" dir="2640000" algn="tl" rotWithShape="0">
              <a:srgbClr val="FF7D7D">
                <a:alpha val="8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모서리가 둥근 직사각형 85"/>
          <p:cNvSpPr/>
          <p:nvPr/>
        </p:nvSpPr>
        <p:spPr>
          <a:xfrm rot="5400000">
            <a:off x="3640362" y="3435543"/>
            <a:ext cx="108916" cy="358218"/>
          </a:xfrm>
          <a:prstGeom prst="roundRect">
            <a:avLst>
              <a:gd name="adj" fmla="val 40553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dist="63500" dir="2640000" algn="tl" rotWithShape="0">
              <a:srgbClr val="FF7D7D">
                <a:alpha val="8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모서리가 둥근 직사각형 86"/>
          <p:cNvSpPr/>
          <p:nvPr/>
        </p:nvSpPr>
        <p:spPr>
          <a:xfrm rot="5400000">
            <a:off x="3640362" y="3911567"/>
            <a:ext cx="108916" cy="358218"/>
          </a:xfrm>
          <a:prstGeom prst="roundRect">
            <a:avLst>
              <a:gd name="adj" fmla="val 40553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dist="63500" dir="2640000" algn="tl" rotWithShape="0">
              <a:srgbClr val="FF7D7D">
                <a:alpha val="8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모서리가 둥근 직사각형 87"/>
          <p:cNvSpPr/>
          <p:nvPr/>
        </p:nvSpPr>
        <p:spPr>
          <a:xfrm rot="5400000">
            <a:off x="3639079" y="4371334"/>
            <a:ext cx="108916" cy="358218"/>
          </a:xfrm>
          <a:prstGeom prst="roundRect">
            <a:avLst>
              <a:gd name="adj" fmla="val 40553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dist="63500" dir="2640000" algn="tl" rotWithShape="0">
              <a:srgbClr val="FF7D7D">
                <a:alpha val="8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모서리가 둥근 직사각형 88"/>
          <p:cNvSpPr/>
          <p:nvPr/>
        </p:nvSpPr>
        <p:spPr>
          <a:xfrm rot="5400000">
            <a:off x="3643618" y="2960555"/>
            <a:ext cx="108916" cy="358218"/>
          </a:xfrm>
          <a:prstGeom prst="roundRect">
            <a:avLst>
              <a:gd name="adj" fmla="val 40553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dist="63500" dir="2640000" algn="tl" rotWithShape="0">
              <a:srgbClr val="FF7D7D">
                <a:alpha val="8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타원 93"/>
          <p:cNvSpPr/>
          <p:nvPr/>
        </p:nvSpPr>
        <p:spPr>
          <a:xfrm>
            <a:off x="1452303" y="2927523"/>
            <a:ext cx="169682" cy="169682"/>
          </a:xfrm>
          <a:prstGeom prst="ellipse">
            <a:avLst/>
          </a:prstGeom>
          <a:solidFill>
            <a:srgbClr val="FF7D7D"/>
          </a:solidFill>
          <a:ln>
            <a:solidFill>
              <a:srgbClr val="FF7D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56530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>
                <a:lumMod val="50000"/>
              </a:schemeClr>
            </a:gs>
            <a:gs pos="21000">
              <a:schemeClr val="tx2">
                <a:lumMod val="75000"/>
              </a:schemeClr>
            </a:gs>
            <a:gs pos="40000">
              <a:schemeClr val="tx2">
                <a:lumMod val="75000"/>
              </a:schemeClr>
            </a:gs>
            <a:gs pos="0">
              <a:schemeClr val="tx2">
                <a:lumMod val="75000"/>
              </a:schemeClr>
            </a:gs>
            <a:gs pos="100000">
              <a:schemeClr val="tx2">
                <a:lumMod val="5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/>
          <p:cNvCxnSpPr/>
          <p:nvPr/>
        </p:nvCxnSpPr>
        <p:spPr>
          <a:xfrm flipH="1">
            <a:off x="5325257" y="4929882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 flipH="1">
            <a:off x="7979486" y="3059221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flipH="1">
            <a:off x="6088785" y="459135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 flipH="1">
            <a:off x="8829478" y="408788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 flipH="1">
            <a:off x="9963119" y="3588400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 flipH="1">
            <a:off x="7474246" y="5709654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 flipH="1">
            <a:off x="416839" y="2262896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 flipH="1">
            <a:off x="2246440" y="5123891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 flipH="1">
            <a:off x="10151144" y="5663571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 flipH="1">
            <a:off x="-327545" y="5123891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 flipH="1">
            <a:off x="11001136" y="850096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 flipH="1">
            <a:off x="3391560" y="136468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 flipH="1">
            <a:off x="2950726" y="6706524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 flipH="1">
            <a:off x="2634682" y="2607094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 flipH="1">
            <a:off x="12055762" y="3451463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 flipH="1">
            <a:off x="5307084" y="2828267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 flipH="1">
            <a:off x="694335" y="230551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1418555" y="224676"/>
            <a:ext cx="4982934" cy="7848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4500" dirty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If </a:t>
            </a:r>
            <a:r>
              <a:rPr lang="ko-KR" altLang="en-US" sz="4500" dirty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문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496203" y="931707"/>
            <a:ext cx="3493663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비교 연산자에 대해 알아보자</a:t>
            </a:r>
            <a:r>
              <a:rPr lang="en-US" altLang="ko-KR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!</a:t>
            </a:r>
            <a:endParaRPr lang="ko-KR" altLang="en-US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362504" y="294481"/>
            <a:ext cx="959231" cy="959231"/>
          </a:xfrm>
          <a:prstGeom prst="rect">
            <a:avLst/>
          </a:prstGeom>
          <a:solidFill>
            <a:srgbClr val="FF7D7D"/>
          </a:solidFill>
          <a:ln>
            <a:noFill/>
          </a:ln>
          <a:effectLst>
            <a:outerShdw blurRad="101600" dist="38100" dir="2700000" sx="101000" sy="101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381155" y="320396"/>
            <a:ext cx="898839" cy="898839"/>
          </a:xfrm>
          <a:prstGeom prst="rect">
            <a:avLst/>
          </a:prstGeom>
          <a:noFill/>
          <a:ln w="539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28470" y="320396"/>
            <a:ext cx="4050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</a:t>
            </a:r>
            <a:endParaRPr lang="ko-KR" altLang="en-US" sz="5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1521603" y="888196"/>
            <a:ext cx="490528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4718171"/>
              </p:ext>
            </p:extLst>
          </p:nvPr>
        </p:nvGraphicFramePr>
        <p:xfrm>
          <a:off x="2024785" y="2332129"/>
          <a:ext cx="8128000" cy="3038335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150376">
                  <a:extLst>
                    <a:ext uri="{9D8B030D-6E8A-4147-A177-3AD203B41FA5}">
                      <a16:colId xmlns:a16="http://schemas.microsoft.com/office/drawing/2014/main" val="1088091759"/>
                    </a:ext>
                  </a:extLst>
                </a:gridCol>
                <a:gridCol w="1747520">
                  <a:extLst>
                    <a:ext uri="{9D8B030D-6E8A-4147-A177-3AD203B41FA5}">
                      <a16:colId xmlns:a16="http://schemas.microsoft.com/office/drawing/2014/main" val="436984675"/>
                    </a:ext>
                  </a:extLst>
                </a:gridCol>
                <a:gridCol w="1209040">
                  <a:extLst>
                    <a:ext uri="{9D8B030D-6E8A-4147-A177-3AD203B41FA5}">
                      <a16:colId xmlns:a16="http://schemas.microsoft.com/office/drawing/2014/main" val="2169649248"/>
                    </a:ext>
                  </a:extLst>
                </a:gridCol>
                <a:gridCol w="4021064">
                  <a:extLst>
                    <a:ext uri="{9D8B030D-6E8A-4147-A177-3AD203B41FA5}">
                      <a16:colId xmlns:a16="http://schemas.microsoft.com/office/drawing/2014/main" val="2428567595"/>
                    </a:ext>
                  </a:extLst>
                </a:gridCol>
              </a:tblGrid>
              <a:tr h="459283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000" dirty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연산자</a:t>
                      </a:r>
                      <a:endParaRPr lang="en-US" sz="2000" dirty="0">
                        <a:latin typeface="NanumSquareRound Bold" panose="020B0600000101010101" pitchFamily="34" charset="-127"/>
                        <a:ea typeface="NanumSquareRound Bold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000" dirty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의미</a:t>
                      </a:r>
                      <a:endParaRPr lang="en-US" sz="2000" dirty="0">
                        <a:latin typeface="NanumSquareRound Bold" panose="020B0600000101010101" pitchFamily="34" charset="-127"/>
                        <a:ea typeface="NanumSquareRound Bold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000" dirty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수식 예</a:t>
                      </a:r>
                      <a:endParaRPr lang="en-US" sz="2000" dirty="0">
                        <a:latin typeface="NanumSquareRound Bold" panose="020B0600000101010101" pitchFamily="34" charset="-127"/>
                        <a:ea typeface="NanumSquareRound Bold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000" dirty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수식의 의미</a:t>
                      </a:r>
                      <a:endParaRPr lang="en-US" sz="2000" dirty="0">
                        <a:latin typeface="NanumSquareRound Bold" panose="020B0600000101010101" pitchFamily="34" charset="-127"/>
                        <a:ea typeface="NanumSquareRound Bold" panose="020B0600000101010101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0962105"/>
                  </a:ext>
                </a:extLst>
              </a:tr>
              <a:tr h="429842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&lt;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보다 작다</a:t>
                      </a:r>
                      <a:endParaRPr lang="en-US" dirty="0">
                        <a:latin typeface="NanumSquareRound Bold" panose="020B0600000101010101" pitchFamily="34" charset="-127"/>
                        <a:ea typeface="NanumSquareRound Bold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A &lt; 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A </a:t>
                      </a:r>
                      <a:r>
                        <a:rPr lang="ko-KR" altLang="en-US" dirty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가 </a:t>
                      </a:r>
                      <a:r>
                        <a:rPr lang="en-US" altLang="ko-KR" dirty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B </a:t>
                      </a:r>
                      <a:r>
                        <a:rPr lang="ko-KR" altLang="en-US" dirty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보다 작으면 참이다</a:t>
                      </a:r>
                      <a:endParaRPr lang="en-US" dirty="0">
                        <a:latin typeface="NanumSquareRound Bold" panose="020B0600000101010101" pitchFamily="34" charset="-127"/>
                        <a:ea typeface="NanumSquareRound Bold" panose="020B0600000101010101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1681205"/>
                  </a:ext>
                </a:extLst>
              </a:tr>
              <a:tr h="429842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&gt;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보다 크다</a:t>
                      </a:r>
                      <a:endParaRPr lang="en-US" dirty="0">
                        <a:latin typeface="NanumSquareRound Bold" panose="020B0600000101010101" pitchFamily="34" charset="-127"/>
                        <a:ea typeface="NanumSquareRound Bold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A</a:t>
                      </a:r>
                      <a:r>
                        <a:rPr lang="en-US" baseline="0" dirty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 &gt; B</a:t>
                      </a:r>
                      <a:endParaRPr lang="en-US" dirty="0">
                        <a:latin typeface="NanumSquareRound Bold" panose="020B0600000101010101" pitchFamily="34" charset="-127"/>
                        <a:ea typeface="NanumSquareRound Bold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A </a:t>
                      </a:r>
                      <a:r>
                        <a:rPr lang="ko-KR" altLang="en-US" dirty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가 </a:t>
                      </a:r>
                      <a:r>
                        <a:rPr lang="en-US" altLang="ko-KR" dirty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B </a:t>
                      </a:r>
                      <a:r>
                        <a:rPr lang="ko-KR" altLang="en-US" dirty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보다 크면 참이다</a:t>
                      </a:r>
                      <a:endParaRPr lang="en-US" dirty="0">
                        <a:latin typeface="NanumSquareRound Bold" panose="020B0600000101010101" pitchFamily="34" charset="-127"/>
                        <a:ea typeface="NanumSquareRound Bold" panose="020B0600000101010101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0684798"/>
                  </a:ext>
                </a:extLst>
              </a:tr>
              <a:tr h="429842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&lt;=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작거나 같다</a:t>
                      </a:r>
                      <a:endParaRPr lang="en-US" dirty="0">
                        <a:latin typeface="NanumSquareRound Bold" panose="020B0600000101010101" pitchFamily="34" charset="-127"/>
                        <a:ea typeface="NanumSquareRound Bold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A &lt;= 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A </a:t>
                      </a:r>
                      <a:r>
                        <a:rPr lang="ko-KR" altLang="en-US" dirty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가 </a:t>
                      </a:r>
                      <a:r>
                        <a:rPr lang="en-US" altLang="ko-KR" dirty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B </a:t>
                      </a:r>
                      <a:r>
                        <a:rPr lang="ko-KR" altLang="en-US" dirty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보다 작거나 같으면 참이다</a:t>
                      </a:r>
                      <a:endParaRPr lang="en-US" dirty="0">
                        <a:latin typeface="NanumSquareRound Bold" panose="020B0600000101010101" pitchFamily="34" charset="-127"/>
                        <a:ea typeface="NanumSquareRound Bold" panose="020B0600000101010101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0248164"/>
                  </a:ext>
                </a:extLst>
              </a:tr>
              <a:tr h="429842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&gt;=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크거나 같다</a:t>
                      </a:r>
                      <a:endParaRPr lang="en-US" dirty="0">
                        <a:latin typeface="NanumSquareRound Bold" panose="020B0600000101010101" pitchFamily="34" charset="-127"/>
                        <a:ea typeface="NanumSquareRound Bold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A &gt;= 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A </a:t>
                      </a:r>
                      <a:r>
                        <a:rPr lang="ko-KR" altLang="en-US" dirty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가 </a:t>
                      </a:r>
                      <a:r>
                        <a:rPr lang="en-US" altLang="ko-KR" dirty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B </a:t>
                      </a:r>
                      <a:r>
                        <a:rPr lang="ko-KR" altLang="en-US" dirty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보다 크거나 같으면 참이다</a:t>
                      </a:r>
                      <a:endParaRPr lang="en-US" dirty="0">
                        <a:latin typeface="NanumSquareRound Bold" panose="020B0600000101010101" pitchFamily="34" charset="-127"/>
                        <a:ea typeface="NanumSquareRound Bold" panose="020B0600000101010101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7217051"/>
                  </a:ext>
                </a:extLst>
              </a:tr>
              <a:tr h="429842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==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같다</a:t>
                      </a:r>
                      <a:endParaRPr lang="en-US" dirty="0">
                        <a:latin typeface="NanumSquareRound Bold" panose="020B0600000101010101" pitchFamily="34" charset="-127"/>
                        <a:ea typeface="NanumSquareRound Bold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A == 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A </a:t>
                      </a:r>
                      <a:r>
                        <a:rPr lang="ko-KR" altLang="en-US" dirty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와 </a:t>
                      </a:r>
                      <a:r>
                        <a:rPr lang="en-US" altLang="ko-KR" dirty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B </a:t>
                      </a:r>
                      <a:r>
                        <a:rPr lang="ko-KR" altLang="en-US" dirty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가 같으면 참이다</a:t>
                      </a:r>
                      <a:endParaRPr lang="en-US" dirty="0">
                        <a:latin typeface="NanumSquareRound Bold" panose="020B0600000101010101" pitchFamily="34" charset="-127"/>
                        <a:ea typeface="NanumSquareRound Bold" panose="020B0600000101010101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8202296"/>
                  </a:ext>
                </a:extLst>
              </a:tr>
              <a:tr h="429842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!=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같지 않다</a:t>
                      </a:r>
                      <a:endParaRPr lang="en-US" dirty="0">
                        <a:latin typeface="NanumSquareRound Bold" panose="020B0600000101010101" pitchFamily="34" charset="-127"/>
                        <a:ea typeface="NanumSquareRound Bold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A !=</a:t>
                      </a:r>
                      <a:r>
                        <a:rPr lang="en-US" baseline="0" dirty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 B</a:t>
                      </a:r>
                      <a:endParaRPr lang="en-US" dirty="0">
                        <a:latin typeface="NanumSquareRound Bold" panose="020B0600000101010101" pitchFamily="34" charset="-127"/>
                        <a:ea typeface="NanumSquareRound Bold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A</a:t>
                      </a:r>
                      <a:r>
                        <a:rPr lang="en-US" baseline="0" dirty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 </a:t>
                      </a:r>
                      <a:r>
                        <a:rPr lang="ko-KR" altLang="en-US" baseline="0" dirty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가 </a:t>
                      </a:r>
                      <a:r>
                        <a:rPr lang="en-US" altLang="ko-KR" baseline="0" dirty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B </a:t>
                      </a:r>
                      <a:r>
                        <a:rPr lang="ko-KR" altLang="en-US" baseline="0" dirty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와 같지 않으면 참이다</a:t>
                      </a:r>
                      <a:r>
                        <a:rPr lang="en-US" altLang="ko-KR" baseline="0" dirty="0">
                          <a:latin typeface="NanumSquareRound Bold" panose="020B0600000101010101" pitchFamily="34" charset="-127"/>
                          <a:ea typeface="NanumSquareRound Bold" panose="020B0600000101010101" pitchFamily="34" charset="-127"/>
                        </a:rPr>
                        <a:t>.</a:t>
                      </a:r>
                      <a:endParaRPr lang="en-US" dirty="0">
                        <a:latin typeface="NanumSquareRound Bold" panose="020B0600000101010101" pitchFamily="34" charset="-127"/>
                        <a:ea typeface="NanumSquareRound Bold" panose="020B0600000101010101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20444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772905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>
                <a:lumMod val="50000"/>
              </a:schemeClr>
            </a:gs>
            <a:gs pos="21000">
              <a:schemeClr val="tx2">
                <a:lumMod val="75000"/>
              </a:schemeClr>
            </a:gs>
            <a:gs pos="40000">
              <a:schemeClr val="tx2">
                <a:lumMod val="75000"/>
              </a:schemeClr>
            </a:gs>
            <a:gs pos="0">
              <a:schemeClr val="tx2">
                <a:lumMod val="75000"/>
              </a:schemeClr>
            </a:gs>
            <a:gs pos="100000">
              <a:schemeClr val="tx2">
                <a:lumMod val="5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/>
          <p:cNvCxnSpPr/>
          <p:nvPr/>
        </p:nvCxnSpPr>
        <p:spPr>
          <a:xfrm flipH="1">
            <a:off x="5325257" y="4929882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 flipH="1">
            <a:off x="7979486" y="3059221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flipH="1">
            <a:off x="6088785" y="459135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 flipH="1">
            <a:off x="8829478" y="408788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 flipH="1">
            <a:off x="9963119" y="3588400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 flipH="1">
            <a:off x="7474246" y="5709654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 flipH="1">
            <a:off x="416839" y="2262896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 flipH="1">
            <a:off x="2246440" y="5123891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 flipH="1">
            <a:off x="10151144" y="5663571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 flipH="1">
            <a:off x="-327545" y="5123891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 flipH="1">
            <a:off x="11001136" y="850096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 flipH="1">
            <a:off x="3391560" y="136468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 flipH="1">
            <a:off x="2950726" y="6706524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 flipH="1">
            <a:off x="2634682" y="2607094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 flipH="1">
            <a:off x="12055762" y="3451463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 flipH="1">
            <a:off x="5307084" y="2828267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 flipH="1">
            <a:off x="694335" y="230551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1418555" y="224676"/>
            <a:ext cx="4982934" cy="7848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4500" dirty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If </a:t>
            </a:r>
            <a:r>
              <a:rPr lang="ko-KR" altLang="en-US" sz="4500" dirty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문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496203" y="931707"/>
            <a:ext cx="3493663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비교 연산자에 대해 알아보자</a:t>
            </a:r>
            <a:r>
              <a:rPr lang="en-US" altLang="ko-KR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!</a:t>
            </a:r>
            <a:endParaRPr lang="ko-KR" altLang="en-US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362504" y="294481"/>
            <a:ext cx="959231" cy="959231"/>
          </a:xfrm>
          <a:prstGeom prst="rect">
            <a:avLst/>
          </a:prstGeom>
          <a:solidFill>
            <a:srgbClr val="FF7D7D"/>
          </a:solidFill>
          <a:ln>
            <a:noFill/>
          </a:ln>
          <a:effectLst>
            <a:outerShdw blurRad="101600" dist="38100" dir="2700000" sx="101000" sy="101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381155" y="320396"/>
            <a:ext cx="898839" cy="898839"/>
          </a:xfrm>
          <a:prstGeom prst="rect">
            <a:avLst/>
          </a:prstGeom>
          <a:noFill/>
          <a:ln w="539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28470" y="320396"/>
            <a:ext cx="4050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</a:t>
            </a:r>
            <a:endParaRPr lang="ko-KR" altLang="en-US" sz="5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1521603" y="888196"/>
            <a:ext cx="490528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l="59457" t="57544" r="1710" b="22751"/>
          <a:stretch/>
        </p:blipFill>
        <p:spPr>
          <a:xfrm>
            <a:off x="1119331" y="2451073"/>
            <a:ext cx="10011446" cy="2857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0768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>
                <a:lumMod val="50000"/>
              </a:schemeClr>
            </a:gs>
            <a:gs pos="21000">
              <a:schemeClr val="tx2">
                <a:lumMod val="75000"/>
              </a:schemeClr>
            </a:gs>
            <a:gs pos="40000">
              <a:schemeClr val="tx2">
                <a:lumMod val="75000"/>
              </a:schemeClr>
            </a:gs>
            <a:gs pos="0">
              <a:schemeClr val="tx2">
                <a:lumMod val="75000"/>
              </a:schemeClr>
            </a:gs>
            <a:gs pos="100000">
              <a:schemeClr val="tx2">
                <a:lumMod val="5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/>
          <p:cNvCxnSpPr/>
          <p:nvPr/>
        </p:nvCxnSpPr>
        <p:spPr>
          <a:xfrm flipH="1">
            <a:off x="5325257" y="4929882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 flipH="1">
            <a:off x="7979486" y="3059221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flipH="1">
            <a:off x="6088785" y="459135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 flipH="1">
            <a:off x="8829478" y="408788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 flipH="1">
            <a:off x="9963119" y="3588400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 flipH="1">
            <a:off x="7474246" y="5709654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 flipH="1">
            <a:off x="416839" y="2262896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 flipH="1">
            <a:off x="2246440" y="5123891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 flipH="1">
            <a:off x="10151144" y="5663571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 flipH="1">
            <a:off x="-327545" y="5123891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 flipH="1">
            <a:off x="11001136" y="850096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 flipH="1">
            <a:off x="3391560" y="136468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 flipH="1">
            <a:off x="2950726" y="6706524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 flipH="1">
            <a:off x="2634682" y="2607094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 flipH="1">
            <a:off x="12055762" y="3451463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 flipH="1">
            <a:off x="5307084" y="2828267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 flipH="1">
            <a:off x="694335" y="230551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1418555" y="224676"/>
            <a:ext cx="4982934" cy="7848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4500" dirty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If </a:t>
            </a:r>
            <a:r>
              <a:rPr lang="ko-KR" altLang="en-US" sz="4500" dirty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문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496203" y="931707"/>
            <a:ext cx="3493663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실습 과제를 수행해보자</a:t>
            </a:r>
            <a:r>
              <a:rPr lang="en-US" altLang="ko-KR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!</a:t>
            </a:r>
            <a:endParaRPr lang="ko-KR" altLang="en-US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362504" y="294481"/>
            <a:ext cx="959231" cy="959231"/>
          </a:xfrm>
          <a:prstGeom prst="rect">
            <a:avLst/>
          </a:prstGeom>
          <a:solidFill>
            <a:srgbClr val="FF7D7D"/>
          </a:solidFill>
          <a:ln>
            <a:noFill/>
          </a:ln>
          <a:effectLst>
            <a:outerShdw blurRad="101600" dist="38100" dir="2700000" sx="101000" sy="101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381155" y="320396"/>
            <a:ext cx="898839" cy="898839"/>
          </a:xfrm>
          <a:prstGeom prst="rect">
            <a:avLst/>
          </a:prstGeom>
          <a:noFill/>
          <a:ln w="539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28470" y="320396"/>
            <a:ext cx="4050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</a:t>
            </a:r>
            <a:endParaRPr lang="ko-KR" altLang="en-US" sz="5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1521603" y="888196"/>
            <a:ext cx="490528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496015" y="2534306"/>
            <a:ext cx="10883952" cy="236988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2</a:t>
            </a:r>
            <a:r>
              <a:rPr lang="ko-KR" altLang="en-US" sz="4000" dirty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차 </a:t>
            </a:r>
            <a:r>
              <a:rPr lang="ko-KR" altLang="en-US" sz="4000" dirty="0" err="1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실습과제</a:t>
            </a:r>
            <a:r>
              <a:rPr lang="en-US" altLang="ko-KR" sz="4000" dirty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!</a:t>
            </a:r>
          </a:p>
          <a:p>
            <a:endParaRPr lang="en-US" altLang="ko-KR" sz="4000" dirty="0">
              <a:solidFill>
                <a:schemeClr val="bg1"/>
              </a:solidFill>
              <a:latin typeface="NanumSquareRound Bold" panose="020B0600000101010101" pitchFamily="34" charset="-127"/>
              <a:ea typeface="NanumSquareRound Bold" panose="020B0600000101010101" pitchFamily="34" charset="-127"/>
            </a:endParaRPr>
          </a:p>
          <a:p>
            <a:r>
              <a:rPr lang="en-US" altLang="ko-KR" sz="4000" dirty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 </a:t>
            </a:r>
            <a:r>
              <a:rPr lang="ko-KR" altLang="en-US" sz="2800" dirty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버튼을 누르면 </a:t>
            </a:r>
            <a:r>
              <a:rPr lang="en-US" altLang="ko-KR" sz="2800" dirty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LED</a:t>
            </a:r>
            <a:r>
              <a:rPr lang="ko-KR" altLang="en-US" sz="2800" dirty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가 켜지고 </a:t>
            </a:r>
            <a:r>
              <a:rPr lang="en-US" altLang="ko-KR" sz="2800" dirty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3</a:t>
            </a:r>
            <a:r>
              <a:rPr lang="ko-KR" altLang="en-US" sz="2800" dirty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초 있다가 꺼지는 기능을 구현해보자</a:t>
            </a:r>
            <a:endParaRPr lang="en-US" altLang="ko-KR" sz="2800" dirty="0">
              <a:solidFill>
                <a:schemeClr val="bg1"/>
              </a:solidFill>
              <a:latin typeface="NanumSquareRound Bold" panose="020B0600000101010101" pitchFamily="34" charset="-127"/>
              <a:ea typeface="NanumSquareRound Bold" panose="020B0600000101010101" pitchFamily="34" charset="-127"/>
            </a:endParaRPr>
          </a:p>
          <a:p>
            <a:endParaRPr lang="ko-KR" altLang="en-US" sz="28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096204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>
                <a:lumMod val="50000"/>
              </a:schemeClr>
            </a:gs>
            <a:gs pos="21000">
              <a:schemeClr val="tx2">
                <a:lumMod val="75000"/>
              </a:schemeClr>
            </a:gs>
            <a:gs pos="40000">
              <a:schemeClr val="tx2">
                <a:lumMod val="75000"/>
              </a:schemeClr>
            </a:gs>
            <a:gs pos="0">
              <a:schemeClr val="tx2">
                <a:lumMod val="75000"/>
              </a:schemeClr>
            </a:gs>
            <a:gs pos="100000">
              <a:schemeClr val="tx2">
                <a:lumMod val="5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/>
          <p:cNvCxnSpPr/>
          <p:nvPr/>
        </p:nvCxnSpPr>
        <p:spPr>
          <a:xfrm flipH="1">
            <a:off x="5325257" y="4929882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 flipH="1">
            <a:off x="7979486" y="3059221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flipH="1">
            <a:off x="6088785" y="459135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 flipH="1">
            <a:off x="8829478" y="408788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 flipH="1">
            <a:off x="9963119" y="3588400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 flipH="1">
            <a:off x="7474246" y="5709654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 flipH="1">
            <a:off x="416839" y="2262896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 flipH="1">
            <a:off x="2246440" y="5123891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 flipH="1">
            <a:off x="10151144" y="5663571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 flipH="1">
            <a:off x="-327545" y="5123891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 flipH="1">
            <a:off x="11001136" y="850096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 flipH="1">
            <a:off x="3391560" y="136468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 flipH="1">
            <a:off x="2950726" y="6706524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 flipH="1">
            <a:off x="2634682" y="2607094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 flipH="1">
            <a:off x="12055762" y="3451463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 flipH="1">
            <a:off x="5307084" y="2828267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 flipH="1">
            <a:off x="694335" y="230551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1418555" y="224676"/>
            <a:ext cx="4982934" cy="7848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4500" dirty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If </a:t>
            </a:r>
            <a:r>
              <a:rPr lang="ko-KR" altLang="en-US" sz="4500" dirty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문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496203" y="931706"/>
            <a:ext cx="3981770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버튼이 눌렸을 때 </a:t>
            </a:r>
            <a:r>
              <a:rPr lang="en-US" altLang="ko-KR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LED</a:t>
            </a:r>
            <a:r>
              <a:rPr lang="ko-KR" altLang="en-US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를 켜는 기능 만들기</a:t>
            </a:r>
          </a:p>
        </p:txBody>
      </p:sp>
      <p:sp>
        <p:nvSpPr>
          <p:cNvPr id="44" name="직사각형 43"/>
          <p:cNvSpPr/>
          <p:nvPr/>
        </p:nvSpPr>
        <p:spPr>
          <a:xfrm>
            <a:off x="362504" y="294481"/>
            <a:ext cx="959231" cy="959231"/>
          </a:xfrm>
          <a:prstGeom prst="rect">
            <a:avLst/>
          </a:prstGeom>
          <a:solidFill>
            <a:srgbClr val="FF7D7D"/>
          </a:solidFill>
          <a:ln>
            <a:noFill/>
          </a:ln>
          <a:effectLst>
            <a:outerShdw blurRad="101600" dist="38100" dir="2700000" sx="101000" sy="101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381155" y="320396"/>
            <a:ext cx="898839" cy="898839"/>
          </a:xfrm>
          <a:prstGeom prst="rect">
            <a:avLst/>
          </a:prstGeom>
          <a:noFill/>
          <a:ln w="539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28470" y="320396"/>
            <a:ext cx="4050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</a:t>
            </a:r>
            <a:endParaRPr lang="ko-KR" altLang="en-US" sz="5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1521603" y="888196"/>
            <a:ext cx="490528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7688585" y="2417483"/>
            <a:ext cx="3981770" cy="64633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* Hint : </a:t>
            </a:r>
            <a:r>
              <a:rPr lang="ko-KR" altLang="en-US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버튼이 </a:t>
            </a:r>
            <a:r>
              <a:rPr lang="ko-KR" altLang="en-US" dirty="0" err="1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눌렸을때</a:t>
            </a:r>
            <a:endParaRPr lang="en-US" altLang="ko-KR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dirty="0" err="1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digitalRead</a:t>
            </a:r>
            <a:r>
              <a:rPr lang="en-US" altLang="ko-KR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en-US" altLang="ko-KR" dirty="0" err="1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buttonPin</a:t>
            </a:r>
            <a:r>
              <a:rPr lang="en-US" altLang="ko-KR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r>
              <a:rPr lang="ko-KR" altLang="en-US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의 값은 </a:t>
            </a:r>
            <a:r>
              <a:rPr lang="en-US" altLang="ko-KR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LOW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l="6888" t="36517" r="63665" b="10297"/>
          <a:stretch/>
        </p:blipFill>
        <p:spPr>
          <a:xfrm>
            <a:off x="1670436" y="1621026"/>
            <a:ext cx="4889286" cy="4946800"/>
          </a:xfrm>
          <a:prstGeom prst="rect">
            <a:avLst/>
          </a:prstGeom>
        </p:spPr>
      </p:pic>
      <p:sp>
        <p:nvSpPr>
          <p:cNvPr id="48" name="직사각형 47"/>
          <p:cNvSpPr/>
          <p:nvPr/>
        </p:nvSpPr>
        <p:spPr>
          <a:xfrm>
            <a:off x="2029403" y="4145986"/>
            <a:ext cx="3738622" cy="1787201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9529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>
                <a:lumMod val="50000"/>
              </a:schemeClr>
            </a:gs>
            <a:gs pos="21000">
              <a:schemeClr val="tx2">
                <a:lumMod val="75000"/>
              </a:schemeClr>
            </a:gs>
            <a:gs pos="40000">
              <a:schemeClr val="tx2">
                <a:lumMod val="75000"/>
              </a:schemeClr>
            </a:gs>
            <a:gs pos="0">
              <a:schemeClr val="tx2">
                <a:lumMod val="75000"/>
              </a:schemeClr>
            </a:gs>
            <a:gs pos="100000">
              <a:schemeClr val="tx2">
                <a:lumMod val="5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/>
          <p:cNvCxnSpPr/>
          <p:nvPr/>
        </p:nvCxnSpPr>
        <p:spPr>
          <a:xfrm flipH="1">
            <a:off x="5325257" y="4929882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 flipH="1">
            <a:off x="7979486" y="3059221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flipH="1">
            <a:off x="6088785" y="459135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 flipH="1">
            <a:off x="8829478" y="408788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 flipH="1">
            <a:off x="9963119" y="3588400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 flipH="1">
            <a:off x="7474246" y="5709654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 flipH="1">
            <a:off x="416839" y="2262896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 flipH="1">
            <a:off x="2246440" y="5123891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 flipH="1">
            <a:off x="10151144" y="5663571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 flipH="1">
            <a:off x="-327545" y="5123891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 flipH="1">
            <a:off x="11001136" y="850096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 flipH="1">
            <a:off x="3391560" y="136468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 flipH="1">
            <a:off x="2950726" y="6706524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 flipH="1">
            <a:off x="2634682" y="2607094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 flipH="1">
            <a:off x="12055762" y="3451463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 flipH="1">
            <a:off x="5307084" y="2828267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 flipH="1">
            <a:off x="694335" y="230551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1418555" y="224676"/>
            <a:ext cx="4982934" cy="7848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sz="4500" dirty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함수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496203" y="931707"/>
            <a:ext cx="3493663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함수가 뭘까</a:t>
            </a:r>
            <a:r>
              <a:rPr lang="en-US" altLang="ko-KR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?</a:t>
            </a:r>
            <a:endParaRPr lang="ko-KR" altLang="en-US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362504" y="294481"/>
            <a:ext cx="959231" cy="959231"/>
          </a:xfrm>
          <a:prstGeom prst="rect">
            <a:avLst/>
          </a:prstGeom>
          <a:solidFill>
            <a:srgbClr val="FF7D7D"/>
          </a:solidFill>
          <a:ln>
            <a:noFill/>
          </a:ln>
          <a:effectLst>
            <a:outerShdw blurRad="101600" dist="38100" dir="2700000" sx="101000" sy="101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381155" y="320396"/>
            <a:ext cx="898839" cy="898839"/>
          </a:xfrm>
          <a:prstGeom prst="rect">
            <a:avLst/>
          </a:prstGeom>
          <a:noFill/>
          <a:ln w="539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28470" y="320396"/>
            <a:ext cx="4050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</a:t>
            </a:r>
            <a:endParaRPr lang="ko-KR" altLang="en-US" sz="5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1521603" y="888196"/>
            <a:ext cx="490528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7775" y="1513044"/>
            <a:ext cx="4824955" cy="4781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9816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>
                <a:lumMod val="50000"/>
              </a:schemeClr>
            </a:gs>
            <a:gs pos="21000">
              <a:schemeClr val="tx2">
                <a:lumMod val="75000"/>
              </a:schemeClr>
            </a:gs>
            <a:gs pos="40000">
              <a:schemeClr val="tx2">
                <a:lumMod val="75000"/>
              </a:schemeClr>
            </a:gs>
            <a:gs pos="0">
              <a:schemeClr val="tx2">
                <a:lumMod val="75000"/>
              </a:schemeClr>
            </a:gs>
            <a:gs pos="100000">
              <a:schemeClr val="tx2">
                <a:lumMod val="5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/>
          <p:cNvCxnSpPr/>
          <p:nvPr/>
        </p:nvCxnSpPr>
        <p:spPr>
          <a:xfrm flipH="1">
            <a:off x="5325257" y="4929882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 flipH="1">
            <a:off x="7979486" y="3059221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flipH="1">
            <a:off x="6088785" y="459135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 flipH="1">
            <a:off x="8829478" y="408788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 flipH="1">
            <a:off x="9963119" y="3588400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 flipH="1">
            <a:off x="7474246" y="5709654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 flipH="1">
            <a:off x="416839" y="2262896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 flipH="1">
            <a:off x="2246440" y="5123891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 flipH="1">
            <a:off x="10151144" y="5663571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 flipH="1">
            <a:off x="-327545" y="5123891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 flipH="1">
            <a:off x="11001136" y="850096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 flipH="1">
            <a:off x="3391560" y="136468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 flipH="1">
            <a:off x="2950726" y="6706524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 flipH="1">
            <a:off x="2634682" y="2607094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 flipH="1">
            <a:off x="12055762" y="3451463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 flipH="1">
            <a:off x="5307084" y="2828267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 flipH="1">
            <a:off x="694335" y="230551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1418555" y="224676"/>
            <a:ext cx="4982934" cy="7848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sz="4500" dirty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함수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496203" y="931707"/>
            <a:ext cx="3493663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함수가 뭘까</a:t>
            </a:r>
            <a:r>
              <a:rPr lang="en-US" altLang="ko-KR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?</a:t>
            </a:r>
            <a:endParaRPr lang="ko-KR" altLang="en-US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362504" y="294481"/>
            <a:ext cx="959231" cy="959231"/>
          </a:xfrm>
          <a:prstGeom prst="rect">
            <a:avLst/>
          </a:prstGeom>
          <a:solidFill>
            <a:srgbClr val="FF7D7D"/>
          </a:solidFill>
          <a:ln>
            <a:noFill/>
          </a:ln>
          <a:effectLst>
            <a:outerShdw blurRad="101600" dist="38100" dir="2700000" sx="101000" sy="101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381155" y="320396"/>
            <a:ext cx="898839" cy="898839"/>
          </a:xfrm>
          <a:prstGeom prst="rect">
            <a:avLst/>
          </a:prstGeom>
          <a:noFill/>
          <a:ln w="539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28470" y="320396"/>
            <a:ext cx="4050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</a:t>
            </a:r>
            <a:endParaRPr lang="ko-KR" altLang="en-US" sz="5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1521603" y="888196"/>
            <a:ext cx="490528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743" y="1374166"/>
            <a:ext cx="5452404" cy="539863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861106" y="5674202"/>
            <a:ext cx="16731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1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3151057" y="3714913"/>
            <a:ext cx="16731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X % 3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2352766" y="1608126"/>
            <a:ext cx="16731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bm jua" panose="02020603020101020101" pitchFamily="18" charset="-127"/>
                <a:ea typeface="bm jua" panose="02020603020101020101" pitchFamily="18" charset="-127"/>
              </a:rPr>
              <a:t>10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/>
          <a:srcRect l="52154" t="61274" r="25947" b="22299"/>
          <a:stretch/>
        </p:blipFill>
        <p:spPr>
          <a:xfrm>
            <a:off x="6534261" y="2911969"/>
            <a:ext cx="5133462" cy="216614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295970" y="2559029"/>
            <a:ext cx="151597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결과값의 </a:t>
            </a:r>
            <a:r>
              <a:rPr lang="ko-KR" altLang="en-US" sz="1400" dirty="0" err="1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자료형</a:t>
            </a:r>
            <a:endParaRPr lang="en-US" altLang="ko-KR" sz="1400" dirty="0">
              <a:solidFill>
                <a:schemeClr val="bg1"/>
              </a:solidFill>
              <a:latin typeface="NanumSquareRound Bold" panose="020B0600000101010101" pitchFamily="34" charset="-127"/>
              <a:ea typeface="NanumSquareRound Bold" panose="020B0600000101010101" pitchFamily="34" charset="-127"/>
            </a:endParaRPr>
          </a:p>
          <a:p>
            <a:pPr algn="ctr"/>
            <a:r>
              <a:rPr lang="ko-KR" altLang="en-US" sz="3200" dirty="0">
                <a:solidFill>
                  <a:srgbClr val="FF0000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↓</a:t>
            </a:r>
            <a:endParaRPr lang="en-US" sz="3200" dirty="0">
              <a:solidFill>
                <a:srgbClr val="FF0000"/>
              </a:solidFill>
              <a:latin typeface="NanumSquareRound Bold" panose="020B0600000101010101" pitchFamily="34" charset="-127"/>
              <a:ea typeface="NanumSquareRound Bold" panose="020B0600000101010101" pitchFamily="34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7269822" y="2251436"/>
            <a:ext cx="1515976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함수 이름</a:t>
            </a:r>
            <a:endParaRPr lang="en-US" altLang="ko-KR" sz="1400" dirty="0">
              <a:solidFill>
                <a:schemeClr val="bg1"/>
              </a:solidFill>
              <a:latin typeface="NanumSquareRound Bold" panose="020B0600000101010101" pitchFamily="34" charset="-127"/>
              <a:ea typeface="NanumSquareRound Bold" panose="020B0600000101010101" pitchFamily="34" charset="-127"/>
            </a:endParaRPr>
          </a:p>
          <a:p>
            <a:pPr algn="ctr"/>
            <a:r>
              <a:rPr lang="ko-KR" altLang="en-US" sz="6000" dirty="0">
                <a:solidFill>
                  <a:srgbClr val="FF0000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↓</a:t>
            </a:r>
            <a:endParaRPr lang="en-US" sz="6000" dirty="0">
              <a:solidFill>
                <a:srgbClr val="FF0000"/>
              </a:solidFill>
              <a:latin typeface="NanumSquareRound Bold" panose="020B0600000101010101" pitchFamily="34" charset="-127"/>
              <a:ea typeface="NanumSquareRound Bold" panose="020B0600000101010101" pitchFamily="34" charset="-127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7964650" y="2618833"/>
            <a:ext cx="166852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매개변수의 </a:t>
            </a:r>
            <a:r>
              <a:rPr lang="ko-KR" altLang="en-US" sz="1400" dirty="0" err="1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자료형</a:t>
            </a:r>
            <a:endParaRPr lang="en-US" altLang="ko-KR" sz="1400" dirty="0">
              <a:solidFill>
                <a:schemeClr val="bg1"/>
              </a:solidFill>
              <a:latin typeface="NanumSquareRound Bold" panose="020B0600000101010101" pitchFamily="34" charset="-127"/>
              <a:ea typeface="NanumSquareRound Bold" panose="020B0600000101010101" pitchFamily="34" charset="-127"/>
            </a:endParaRPr>
          </a:p>
          <a:p>
            <a:pPr algn="ctr"/>
            <a:r>
              <a:rPr lang="ko-KR" altLang="en-US" sz="3200" dirty="0">
                <a:solidFill>
                  <a:srgbClr val="FF0000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↓</a:t>
            </a:r>
            <a:endParaRPr lang="en-US" sz="3200" dirty="0">
              <a:solidFill>
                <a:srgbClr val="FF0000"/>
              </a:solidFill>
              <a:latin typeface="NanumSquareRound Bold" panose="020B0600000101010101" pitchFamily="34" charset="-127"/>
              <a:ea typeface="NanumSquareRound Bold" panose="020B0600000101010101" pitchFamily="34" charset="-127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8386822" y="3349517"/>
            <a:ext cx="151597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rgbClr val="FF0000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↑</a:t>
            </a:r>
            <a:endParaRPr lang="en-US" altLang="ko-KR" sz="2000" dirty="0">
              <a:solidFill>
                <a:srgbClr val="FF0000"/>
              </a:solidFill>
              <a:latin typeface="NanumSquareRound Bold" panose="020B0600000101010101" pitchFamily="34" charset="-127"/>
              <a:ea typeface="NanumSquareRound Bold" panose="020B0600000101010101" pitchFamily="34" charset="-127"/>
            </a:endParaRPr>
          </a:p>
          <a:p>
            <a:pPr algn="ctr"/>
            <a:r>
              <a:rPr lang="ko-KR" altLang="en-US" sz="1400" dirty="0"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매개변수</a:t>
            </a:r>
            <a:endParaRPr lang="en-US" altLang="ko-KR" sz="1400" dirty="0">
              <a:latin typeface="NanumSquareRound Bold" panose="020B0600000101010101" pitchFamily="34" charset="-127"/>
              <a:ea typeface="NanumSquareRound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36766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1" grpId="0"/>
      <p:bldP spid="7" grpId="0"/>
      <p:bldP spid="43" grpId="0"/>
      <p:bldP spid="45" grpId="0"/>
      <p:bldP spid="4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>
                <a:lumMod val="50000"/>
              </a:schemeClr>
            </a:gs>
            <a:gs pos="21000">
              <a:schemeClr val="tx2">
                <a:lumMod val="75000"/>
              </a:schemeClr>
            </a:gs>
            <a:gs pos="40000">
              <a:schemeClr val="tx2">
                <a:lumMod val="75000"/>
              </a:schemeClr>
            </a:gs>
            <a:gs pos="0">
              <a:schemeClr val="tx2">
                <a:lumMod val="75000"/>
              </a:schemeClr>
            </a:gs>
            <a:gs pos="100000">
              <a:schemeClr val="tx2">
                <a:lumMod val="5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/>
          <p:cNvCxnSpPr/>
          <p:nvPr/>
        </p:nvCxnSpPr>
        <p:spPr>
          <a:xfrm flipH="1">
            <a:off x="5325257" y="4929882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 flipH="1">
            <a:off x="7979486" y="3059221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flipH="1">
            <a:off x="6088785" y="459135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 flipH="1">
            <a:off x="8829478" y="408788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 flipH="1">
            <a:off x="9963119" y="3588400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 flipH="1">
            <a:off x="7474246" y="5709654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 flipH="1">
            <a:off x="416839" y="2262896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 flipH="1">
            <a:off x="2246440" y="5123891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 flipH="1">
            <a:off x="10151144" y="5663571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 flipH="1">
            <a:off x="-327545" y="5123891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 flipH="1">
            <a:off x="11001136" y="850096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 flipH="1">
            <a:off x="3391560" y="136468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 flipH="1">
            <a:off x="2950726" y="6706524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 flipH="1">
            <a:off x="2634682" y="2607094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 flipH="1">
            <a:off x="12055762" y="3451463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 flipH="1">
            <a:off x="5307084" y="2828267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 flipH="1">
            <a:off x="694335" y="230551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1418555" y="224676"/>
            <a:ext cx="4982934" cy="7848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sz="4500" dirty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함수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496203" y="931707"/>
            <a:ext cx="3493663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함수가 뭘까</a:t>
            </a:r>
            <a:r>
              <a:rPr lang="en-US" altLang="ko-KR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?</a:t>
            </a:r>
            <a:endParaRPr lang="ko-KR" altLang="en-US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362504" y="294481"/>
            <a:ext cx="959231" cy="959231"/>
          </a:xfrm>
          <a:prstGeom prst="rect">
            <a:avLst/>
          </a:prstGeom>
          <a:solidFill>
            <a:srgbClr val="FF7D7D"/>
          </a:solidFill>
          <a:ln>
            <a:noFill/>
          </a:ln>
          <a:effectLst>
            <a:outerShdw blurRad="101600" dist="38100" dir="2700000" sx="101000" sy="101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381155" y="320396"/>
            <a:ext cx="898839" cy="898839"/>
          </a:xfrm>
          <a:prstGeom prst="rect">
            <a:avLst/>
          </a:prstGeom>
          <a:noFill/>
          <a:ln w="539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28470" y="320396"/>
            <a:ext cx="4050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</a:t>
            </a:r>
            <a:endParaRPr lang="ko-KR" altLang="en-US" sz="5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1521603" y="888196"/>
            <a:ext cx="490528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?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2294" y="2156314"/>
            <a:ext cx="3002131" cy="3225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064396" y="3094366"/>
            <a:ext cx="684377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LED</a:t>
            </a:r>
            <a:r>
              <a:rPr lang="ko-KR" altLang="en-US" sz="2800" dirty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를 </a:t>
            </a:r>
            <a:r>
              <a:rPr lang="en-US" altLang="ko-KR" sz="2800" dirty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1</a:t>
            </a:r>
            <a:r>
              <a:rPr lang="ko-KR" altLang="en-US" sz="2800" dirty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초간 켰다가 끄는 함수는 결과값도 </a:t>
            </a:r>
            <a:endParaRPr lang="en-US" altLang="ko-KR" sz="2800" dirty="0">
              <a:solidFill>
                <a:schemeClr val="bg1"/>
              </a:solidFill>
              <a:latin typeface="NanumSquareRound Bold" panose="020B0600000101010101" pitchFamily="34" charset="-127"/>
              <a:ea typeface="NanumSquareRound Bold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800" dirty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없고 매개변수도 없는데 이걸 어떻게 처리하지</a:t>
            </a:r>
            <a:r>
              <a:rPr lang="en-US" altLang="ko-KR" sz="2800" dirty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?</a:t>
            </a:r>
            <a:endParaRPr lang="ko-KR" altLang="en-US" sz="2800" dirty="0">
              <a:solidFill>
                <a:schemeClr val="bg1"/>
              </a:solidFill>
              <a:latin typeface="NanumSquareRound Bold" panose="020B0600000101010101" pitchFamily="34" charset="-127"/>
              <a:ea typeface="NanumSquareRound Bold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800" dirty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 </a:t>
            </a:r>
            <a:endParaRPr lang="en-US" sz="2800" dirty="0">
              <a:solidFill>
                <a:schemeClr val="bg1"/>
              </a:solidFill>
              <a:latin typeface="NanumSquareRound Bold" panose="020B0600000101010101" pitchFamily="34" charset="-127"/>
              <a:ea typeface="NanumSquareRound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489547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>
                <a:lumMod val="50000"/>
              </a:schemeClr>
            </a:gs>
            <a:gs pos="21000">
              <a:schemeClr val="tx2">
                <a:lumMod val="75000"/>
              </a:schemeClr>
            </a:gs>
            <a:gs pos="40000">
              <a:schemeClr val="tx2">
                <a:lumMod val="75000"/>
              </a:schemeClr>
            </a:gs>
            <a:gs pos="0">
              <a:schemeClr val="tx2">
                <a:lumMod val="75000"/>
              </a:schemeClr>
            </a:gs>
            <a:gs pos="100000">
              <a:schemeClr val="tx2">
                <a:lumMod val="5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/>
          <p:cNvCxnSpPr/>
          <p:nvPr/>
        </p:nvCxnSpPr>
        <p:spPr>
          <a:xfrm flipH="1">
            <a:off x="5325257" y="4929882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 flipH="1">
            <a:off x="7979486" y="3059221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flipH="1">
            <a:off x="6088785" y="459135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 flipH="1">
            <a:off x="8829478" y="408788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 flipH="1">
            <a:off x="9963119" y="3588400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 flipH="1">
            <a:off x="7474246" y="5709654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 flipH="1">
            <a:off x="416839" y="2262896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 flipH="1">
            <a:off x="2246440" y="5123891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 flipH="1">
            <a:off x="10151144" y="5663571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 flipH="1">
            <a:off x="-327545" y="5123891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 flipH="1">
            <a:off x="11001136" y="850096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 flipH="1">
            <a:off x="3391560" y="136468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 flipH="1">
            <a:off x="2950726" y="6706524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 flipH="1">
            <a:off x="2634682" y="2607094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 flipH="1">
            <a:off x="12055762" y="3451463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 flipH="1">
            <a:off x="5307084" y="2828267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 flipH="1">
            <a:off x="694335" y="230551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1418555" y="224676"/>
            <a:ext cx="4982934" cy="7848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sz="4500" dirty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함수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496203" y="931707"/>
            <a:ext cx="3493663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함수가 뭘까</a:t>
            </a:r>
            <a:r>
              <a:rPr lang="en-US" altLang="ko-KR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?</a:t>
            </a:r>
            <a:endParaRPr lang="ko-KR" altLang="en-US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362504" y="294481"/>
            <a:ext cx="959231" cy="959231"/>
          </a:xfrm>
          <a:prstGeom prst="rect">
            <a:avLst/>
          </a:prstGeom>
          <a:solidFill>
            <a:srgbClr val="FF7D7D"/>
          </a:solidFill>
          <a:ln>
            <a:noFill/>
          </a:ln>
          <a:effectLst>
            <a:outerShdw blurRad="101600" dist="38100" dir="2700000" sx="101000" sy="101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381155" y="320396"/>
            <a:ext cx="898839" cy="898839"/>
          </a:xfrm>
          <a:prstGeom prst="rect">
            <a:avLst/>
          </a:prstGeom>
          <a:noFill/>
          <a:ln w="539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28470" y="320396"/>
            <a:ext cx="4050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</a:t>
            </a:r>
            <a:endParaRPr lang="ko-KR" altLang="en-US" sz="5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1521603" y="888196"/>
            <a:ext cx="490528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l="51833" t="40074" r="18167" b="22148"/>
          <a:stretch/>
        </p:blipFill>
        <p:spPr>
          <a:xfrm>
            <a:off x="3345585" y="2097427"/>
            <a:ext cx="5486400" cy="3886200"/>
          </a:xfrm>
          <a:prstGeom prst="rect">
            <a:avLst/>
          </a:prstGeom>
        </p:spPr>
      </p:pic>
      <p:sp>
        <p:nvSpPr>
          <p:cNvPr id="3" name="도넛 2"/>
          <p:cNvSpPr/>
          <p:nvPr/>
        </p:nvSpPr>
        <p:spPr>
          <a:xfrm>
            <a:off x="3504130" y="3044602"/>
            <a:ext cx="710903" cy="397133"/>
          </a:xfrm>
          <a:prstGeom prst="donut">
            <a:avLst>
              <a:gd name="adj" fmla="val 991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8782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>
                <a:lumMod val="50000"/>
              </a:schemeClr>
            </a:gs>
            <a:gs pos="21000">
              <a:schemeClr val="tx2">
                <a:lumMod val="75000"/>
              </a:schemeClr>
            </a:gs>
            <a:gs pos="40000">
              <a:schemeClr val="tx2">
                <a:lumMod val="75000"/>
              </a:schemeClr>
            </a:gs>
            <a:gs pos="0">
              <a:schemeClr val="tx2">
                <a:lumMod val="75000"/>
              </a:schemeClr>
            </a:gs>
            <a:gs pos="100000">
              <a:schemeClr val="tx2">
                <a:lumMod val="5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/>
          <p:cNvCxnSpPr/>
          <p:nvPr/>
        </p:nvCxnSpPr>
        <p:spPr>
          <a:xfrm flipH="1">
            <a:off x="5325257" y="4929882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 flipH="1">
            <a:off x="7979486" y="3059221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flipH="1">
            <a:off x="6088785" y="459135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 flipH="1">
            <a:off x="8829478" y="408788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 flipH="1">
            <a:off x="9963119" y="3588400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 flipH="1">
            <a:off x="7474246" y="5709654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 flipH="1">
            <a:off x="416839" y="2262896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 flipH="1">
            <a:off x="2246440" y="5123891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 flipH="1">
            <a:off x="10151144" y="5663571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 flipH="1">
            <a:off x="-327545" y="5123891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 flipH="1">
            <a:off x="11001136" y="850096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 flipH="1">
            <a:off x="3391560" y="136468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 flipH="1">
            <a:off x="2950726" y="6706524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 flipH="1">
            <a:off x="2634682" y="2607094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 flipH="1">
            <a:off x="12055762" y="3451463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 flipH="1">
            <a:off x="5307084" y="2828267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 flipH="1">
            <a:off x="694335" y="230551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1418555" y="224676"/>
            <a:ext cx="4982934" cy="7848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sz="4500" dirty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함수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496203" y="931707"/>
            <a:ext cx="3493663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직접 함수 </a:t>
            </a:r>
            <a:r>
              <a:rPr lang="ko-KR" altLang="en-US" dirty="0" err="1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작성해보기</a:t>
            </a:r>
            <a:endParaRPr lang="ko-KR" altLang="en-US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362504" y="294481"/>
            <a:ext cx="959231" cy="959231"/>
          </a:xfrm>
          <a:prstGeom prst="rect">
            <a:avLst/>
          </a:prstGeom>
          <a:solidFill>
            <a:srgbClr val="FF7D7D"/>
          </a:solidFill>
          <a:ln>
            <a:noFill/>
          </a:ln>
          <a:effectLst>
            <a:outerShdw blurRad="101600" dist="38100" dir="2700000" sx="101000" sy="101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381155" y="320396"/>
            <a:ext cx="898839" cy="898839"/>
          </a:xfrm>
          <a:prstGeom prst="rect">
            <a:avLst/>
          </a:prstGeom>
          <a:noFill/>
          <a:ln w="539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28470" y="320396"/>
            <a:ext cx="4050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</a:t>
            </a:r>
            <a:endParaRPr lang="ko-KR" altLang="en-US" sz="5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1521603" y="888196"/>
            <a:ext cx="490528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496015" y="2534306"/>
            <a:ext cx="10883952" cy="206210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미니 </a:t>
            </a:r>
            <a:r>
              <a:rPr lang="ko-KR" altLang="en-US" sz="4000" dirty="0" err="1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실습과제</a:t>
            </a:r>
            <a:r>
              <a:rPr lang="en-US" altLang="ko-KR" sz="4000" dirty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!</a:t>
            </a:r>
          </a:p>
          <a:p>
            <a:endParaRPr lang="en-US" altLang="ko-KR" sz="2000" dirty="0">
              <a:solidFill>
                <a:schemeClr val="bg1"/>
              </a:solidFill>
              <a:latin typeface="NanumSquareRound Bold" panose="020B0600000101010101" pitchFamily="34" charset="-127"/>
              <a:ea typeface="NanumSquareRound Bold" panose="020B0600000101010101" pitchFamily="34" charset="-127"/>
            </a:endParaRPr>
          </a:p>
          <a:p>
            <a:r>
              <a:rPr lang="en-US" altLang="ko-KR" sz="4000" dirty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 </a:t>
            </a:r>
            <a:r>
              <a:rPr lang="ko-KR" altLang="en-US" sz="2800" dirty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덧셈</a:t>
            </a:r>
            <a:r>
              <a:rPr lang="en-US" altLang="ko-KR" sz="2800" dirty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, </a:t>
            </a:r>
            <a:r>
              <a:rPr lang="ko-KR" altLang="en-US" sz="2800" dirty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뺄셈</a:t>
            </a:r>
            <a:r>
              <a:rPr lang="en-US" altLang="ko-KR" sz="2800" dirty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, </a:t>
            </a:r>
            <a:r>
              <a:rPr lang="ko-KR" altLang="en-US" sz="2800" dirty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곱셈</a:t>
            </a:r>
            <a:r>
              <a:rPr lang="en-US" altLang="ko-KR" sz="2800" dirty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, </a:t>
            </a:r>
            <a:r>
              <a:rPr lang="ko-KR" altLang="en-US" sz="2800" dirty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나눗셈</a:t>
            </a:r>
            <a:r>
              <a:rPr lang="en-US" altLang="ko-KR" sz="2800" dirty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, </a:t>
            </a:r>
            <a:r>
              <a:rPr lang="ko-KR" altLang="en-US" sz="2800" dirty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나머지 연산을 하는 함수를 직접 만들어보자</a:t>
            </a:r>
            <a:endParaRPr lang="en-US" altLang="ko-KR" sz="2800" dirty="0">
              <a:solidFill>
                <a:schemeClr val="bg1"/>
              </a:solidFill>
              <a:latin typeface="NanumSquareRound Bold" panose="020B0600000101010101" pitchFamily="34" charset="-127"/>
              <a:ea typeface="NanumSquareRound Bold" panose="020B0600000101010101" pitchFamily="34" charset="-127"/>
            </a:endParaRPr>
          </a:p>
          <a:p>
            <a:endParaRPr lang="ko-KR" altLang="en-US" sz="28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99706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>
                <a:lumMod val="50000"/>
              </a:schemeClr>
            </a:gs>
            <a:gs pos="21000">
              <a:schemeClr val="tx2">
                <a:lumMod val="75000"/>
              </a:schemeClr>
            </a:gs>
            <a:gs pos="40000">
              <a:schemeClr val="tx2">
                <a:lumMod val="75000"/>
              </a:schemeClr>
            </a:gs>
            <a:gs pos="0">
              <a:schemeClr val="tx2">
                <a:lumMod val="75000"/>
              </a:schemeClr>
            </a:gs>
            <a:gs pos="100000">
              <a:schemeClr val="tx2">
                <a:lumMod val="5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/>
          <p:cNvCxnSpPr/>
          <p:nvPr/>
        </p:nvCxnSpPr>
        <p:spPr>
          <a:xfrm flipH="1">
            <a:off x="5325257" y="4929882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 flipH="1">
            <a:off x="7979486" y="3059221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flipH="1">
            <a:off x="6088785" y="459135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 flipH="1">
            <a:off x="8829478" y="408788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 flipH="1">
            <a:off x="9963119" y="3588400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 flipH="1">
            <a:off x="7474246" y="5709654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 flipH="1">
            <a:off x="416839" y="2262896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 flipH="1">
            <a:off x="2246440" y="5123891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 flipH="1">
            <a:off x="10151144" y="5663571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 flipH="1">
            <a:off x="-327545" y="5123891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 flipH="1">
            <a:off x="11001136" y="850096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 flipH="1">
            <a:off x="3391560" y="136468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 flipH="1">
            <a:off x="2950726" y="6706524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 flipH="1">
            <a:off x="2634682" y="2607094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 flipH="1">
            <a:off x="12055762" y="3451463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 flipH="1">
            <a:off x="5307084" y="2828267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 flipH="1">
            <a:off x="694335" y="230551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1418555" y="224676"/>
            <a:ext cx="4982934" cy="7848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sz="4500" dirty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함수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496203" y="931707"/>
            <a:ext cx="3493663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실습과제</a:t>
            </a:r>
            <a:r>
              <a:rPr lang="ko-KR" altLang="en-US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수행</a:t>
            </a:r>
          </a:p>
        </p:txBody>
      </p:sp>
      <p:sp>
        <p:nvSpPr>
          <p:cNvPr id="44" name="직사각형 43"/>
          <p:cNvSpPr/>
          <p:nvPr/>
        </p:nvSpPr>
        <p:spPr>
          <a:xfrm>
            <a:off x="362504" y="294481"/>
            <a:ext cx="959231" cy="959231"/>
          </a:xfrm>
          <a:prstGeom prst="rect">
            <a:avLst/>
          </a:prstGeom>
          <a:solidFill>
            <a:srgbClr val="FF7D7D"/>
          </a:solidFill>
          <a:ln>
            <a:noFill/>
          </a:ln>
          <a:effectLst>
            <a:outerShdw blurRad="101600" dist="38100" dir="2700000" sx="101000" sy="101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381155" y="320396"/>
            <a:ext cx="898839" cy="898839"/>
          </a:xfrm>
          <a:prstGeom prst="rect">
            <a:avLst/>
          </a:prstGeom>
          <a:noFill/>
          <a:ln w="539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28470" y="320396"/>
            <a:ext cx="4050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</a:t>
            </a:r>
            <a:endParaRPr lang="ko-KR" altLang="en-US" sz="5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1521603" y="888196"/>
            <a:ext cx="490528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496015" y="2534306"/>
            <a:ext cx="11177176" cy="357020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3</a:t>
            </a:r>
            <a:r>
              <a:rPr lang="ko-KR" altLang="en-US" sz="4000" dirty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차 </a:t>
            </a:r>
            <a:r>
              <a:rPr lang="ko-KR" altLang="en-US" sz="4000" dirty="0" err="1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실습과제</a:t>
            </a:r>
            <a:r>
              <a:rPr lang="en-US" altLang="ko-KR" sz="4000" dirty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!</a:t>
            </a:r>
          </a:p>
          <a:p>
            <a:pPr>
              <a:lnSpc>
                <a:spcPct val="150000"/>
              </a:lnSpc>
            </a:pPr>
            <a:r>
              <a:rPr lang="en-US" altLang="ko-KR" sz="4000" dirty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 </a:t>
            </a:r>
            <a:r>
              <a:rPr lang="en-US" altLang="ko-KR" sz="2800" dirty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2</a:t>
            </a:r>
            <a:r>
              <a:rPr lang="ko-KR" altLang="en-US" sz="2800" dirty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차 </a:t>
            </a:r>
            <a:r>
              <a:rPr lang="ko-KR" altLang="en-US" sz="2800" dirty="0" err="1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실습과제</a:t>
            </a:r>
            <a:r>
              <a:rPr lang="ko-KR" altLang="en-US" sz="2800" dirty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 내용</a:t>
            </a:r>
            <a:r>
              <a:rPr lang="en-US" altLang="ko-KR" sz="2800" dirty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(</a:t>
            </a:r>
            <a:r>
              <a:rPr lang="ko-KR" altLang="en-US" sz="2800" dirty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버튼을 누르면 </a:t>
            </a:r>
            <a:r>
              <a:rPr lang="en-US" altLang="ko-KR" sz="2800" dirty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LED</a:t>
            </a:r>
            <a:r>
              <a:rPr lang="ko-KR" altLang="en-US" sz="2800" dirty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가 켜지고 </a:t>
            </a:r>
            <a:r>
              <a:rPr lang="en-US" altLang="ko-KR" sz="2800" dirty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2</a:t>
            </a:r>
            <a:r>
              <a:rPr lang="ko-KR" altLang="en-US" sz="2800" dirty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초 있다가 꺼지는 기능을 구현해보자</a:t>
            </a:r>
            <a:r>
              <a:rPr lang="en-US" altLang="ko-KR" sz="2800" dirty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)</a:t>
            </a:r>
            <a:r>
              <a:rPr lang="ko-KR" altLang="en-US" sz="2800" dirty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에서 </a:t>
            </a:r>
            <a:r>
              <a:rPr lang="en-US" altLang="ko-KR" sz="2800" dirty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LED</a:t>
            </a:r>
            <a:r>
              <a:rPr lang="ko-KR" altLang="en-US" sz="2800" dirty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를 </a:t>
            </a:r>
            <a:r>
              <a:rPr lang="en-US" altLang="ko-KR" sz="2800" dirty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2</a:t>
            </a:r>
            <a:r>
              <a:rPr lang="ko-KR" altLang="en-US" sz="2800" dirty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초 동안 켰다가 끄는 함수를 따로 만들어서 코드를 수정해보자</a:t>
            </a:r>
            <a:endParaRPr lang="en-US" altLang="ko-KR" sz="2800" dirty="0">
              <a:solidFill>
                <a:schemeClr val="bg1"/>
              </a:solidFill>
              <a:latin typeface="NanumSquareRound Bold" panose="020B0600000101010101" pitchFamily="34" charset="-127"/>
              <a:ea typeface="NanumSquareRound Bold" panose="020B0600000101010101" pitchFamily="34" charset="-127"/>
            </a:endParaRPr>
          </a:p>
          <a:p>
            <a:pPr>
              <a:lnSpc>
                <a:spcPct val="150000"/>
              </a:lnSpc>
            </a:pPr>
            <a:endParaRPr lang="ko-KR" altLang="en-US" sz="28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541109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>
                <a:lumMod val="50000"/>
              </a:schemeClr>
            </a:gs>
            <a:gs pos="21000">
              <a:schemeClr val="tx2">
                <a:lumMod val="75000"/>
              </a:schemeClr>
            </a:gs>
            <a:gs pos="40000">
              <a:schemeClr val="tx2">
                <a:lumMod val="75000"/>
              </a:schemeClr>
            </a:gs>
            <a:gs pos="0">
              <a:schemeClr val="tx2">
                <a:lumMod val="75000"/>
              </a:schemeClr>
            </a:gs>
            <a:gs pos="100000">
              <a:schemeClr val="tx2">
                <a:lumMod val="5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/>
          <p:cNvCxnSpPr/>
          <p:nvPr/>
        </p:nvCxnSpPr>
        <p:spPr>
          <a:xfrm flipH="1">
            <a:off x="5325257" y="4929882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 flipH="1">
            <a:off x="7979486" y="3059221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flipH="1">
            <a:off x="6088785" y="459135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 flipH="1">
            <a:off x="8829478" y="408788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 flipH="1">
            <a:off x="9963119" y="3588400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 flipH="1">
            <a:off x="7474246" y="5709654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 flipH="1">
            <a:off x="416839" y="2262896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 flipH="1">
            <a:off x="2246440" y="5123891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 flipH="1">
            <a:off x="10151144" y="5663571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 flipH="1">
            <a:off x="-327545" y="5123891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 flipH="1">
            <a:off x="11001136" y="850096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 flipH="1">
            <a:off x="3391560" y="136468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 flipH="1">
            <a:off x="2950726" y="6706524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 flipH="1">
            <a:off x="2634682" y="2607094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 flipH="1">
            <a:off x="12055762" y="3451463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 flipH="1">
            <a:off x="5307084" y="2828267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 flipH="1">
            <a:off x="694335" y="230551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1418555" y="224676"/>
            <a:ext cx="4982934" cy="7848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sz="4500" dirty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복습 </a:t>
            </a:r>
            <a:r>
              <a:rPr lang="en-US" altLang="ko-KR" sz="4500" dirty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&amp; </a:t>
            </a:r>
            <a:r>
              <a:rPr lang="ko-KR" altLang="en-US" sz="4500" dirty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강의 목표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496203" y="931707"/>
            <a:ext cx="3493663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지난 시간 복습 퀴즈</a:t>
            </a:r>
          </a:p>
        </p:txBody>
      </p:sp>
      <p:sp>
        <p:nvSpPr>
          <p:cNvPr id="44" name="직사각형 43"/>
          <p:cNvSpPr/>
          <p:nvPr/>
        </p:nvSpPr>
        <p:spPr>
          <a:xfrm>
            <a:off x="362504" y="294481"/>
            <a:ext cx="959231" cy="959231"/>
          </a:xfrm>
          <a:prstGeom prst="rect">
            <a:avLst/>
          </a:prstGeom>
          <a:solidFill>
            <a:srgbClr val="FF7D7D"/>
          </a:solidFill>
          <a:ln>
            <a:noFill/>
          </a:ln>
          <a:effectLst>
            <a:outerShdw blurRad="101600" dist="38100" dir="2700000" sx="101000" sy="101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381155" y="320396"/>
            <a:ext cx="898839" cy="898839"/>
          </a:xfrm>
          <a:prstGeom prst="rect">
            <a:avLst/>
          </a:prstGeom>
          <a:noFill/>
          <a:ln w="539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604670" y="320396"/>
            <a:ext cx="4050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</a:t>
            </a:r>
            <a:endParaRPr lang="ko-KR" altLang="en-US" sz="5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1521603" y="888196"/>
            <a:ext cx="490528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breadboard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2474" y="1850397"/>
            <a:ext cx="4226156" cy="4226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16839" y="1605064"/>
            <a:ext cx="17037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Q1.</a:t>
            </a:r>
          </a:p>
        </p:txBody>
      </p:sp>
    </p:spTree>
    <p:extLst>
      <p:ext uri="{BB962C8B-B14F-4D97-AF65-F5344CB8AC3E}">
        <p14:creationId xmlns:p14="http://schemas.microsoft.com/office/powerpoint/2010/main" val="3545758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>
                <a:lumMod val="50000"/>
              </a:schemeClr>
            </a:gs>
            <a:gs pos="21000">
              <a:schemeClr val="tx2">
                <a:lumMod val="75000"/>
              </a:schemeClr>
            </a:gs>
            <a:gs pos="40000">
              <a:schemeClr val="tx2">
                <a:lumMod val="75000"/>
              </a:schemeClr>
            </a:gs>
            <a:gs pos="0">
              <a:schemeClr val="tx2">
                <a:lumMod val="75000"/>
              </a:schemeClr>
            </a:gs>
            <a:gs pos="100000">
              <a:schemeClr val="tx2">
                <a:lumMod val="5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/>
          <p:cNvCxnSpPr/>
          <p:nvPr/>
        </p:nvCxnSpPr>
        <p:spPr>
          <a:xfrm flipH="1">
            <a:off x="5325257" y="4929882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 flipH="1">
            <a:off x="7979486" y="3059221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flipH="1">
            <a:off x="6088785" y="459135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 flipH="1">
            <a:off x="8829478" y="408788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 flipH="1">
            <a:off x="9963119" y="3588400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 flipH="1">
            <a:off x="7474246" y="5709654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 flipH="1">
            <a:off x="416839" y="2262896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 flipH="1">
            <a:off x="2246440" y="5123891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 flipH="1">
            <a:off x="10151144" y="5663571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 flipH="1">
            <a:off x="-327545" y="5123891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 flipH="1">
            <a:off x="11001136" y="850096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 flipH="1">
            <a:off x="3391560" y="136468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 flipH="1">
            <a:off x="2950726" y="6706524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 flipH="1">
            <a:off x="2634682" y="2607094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 flipH="1">
            <a:off x="12055762" y="3451463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 flipH="1">
            <a:off x="5307084" y="2828267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 flipH="1">
            <a:off x="694335" y="230551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1418555" y="224676"/>
            <a:ext cx="4982934" cy="7848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sz="4500" dirty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함수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496203" y="931707"/>
            <a:ext cx="3493663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실습과제</a:t>
            </a:r>
            <a:r>
              <a:rPr lang="ko-KR" altLang="en-US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수행</a:t>
            </a:r>
          </a:p>
        </p:txBody>
      </p:sp>
      <p:sp>
        <p:nvSpPr>
          <p:cNvPr id="44" name="직사각형 43"/>
          <p:cNvSpPr/>
          <p:nvPr/>
        </p:nvSpPr>
        <p:spPr>
          <a:xfrm>
            <a:off x="362504" y="294481"/>
            <a:ext cx="959231" cy="959231"/>
          </a:xfrm>
          <a:prstGeom prst="rect">
            <a:avLst/>
          </a:prstGeom>
          <a:solidFill>
            <a:srgbClr val="FF7D7D"/>
          </a:solidFill>
          <a:ln>
            <a:noFill/>
          </a:ln>
          <a:effectLst>
            <a:outerShdw blurRad="101600" dist="38100" dir="2700000" sx="101000" sy="101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381155" y="320396"/>
            <a:ext cx="898839" cy="898839"/>
          </a:xfrm>
          <a:prstGeom prst="rect">
            <a:avLst/>
          </a:prstGeom>
          <a:noFill/>
          <a:ln w="539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28470" y="320396"/>
            <a:ext cx="4050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</a:t>
            </a:r>
            <a:endParaRPr lang="ko-KR" altLang="en-US" sz="5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1521603" y="888196"/>
            <a:ext cx="490528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l="52139" t="28793" r="8511" b="12922"/>
          <a:stretch/>
        </p:blipFill>
        <p:spPr>
          <a:xfrm>
            <a:off x="3189818" y="1560967"/>
            <a:ext cx="5844233" cy="4869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817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2">
                <a:lumMod val="50000"/>
              </a:schemeClr>
            </a:gs>
            <a:gs pos="21000">
              <a:schemeClr val="tx2">
                <a:lumMod val="75000"/>
              </a:schemeClr>
            </a:gs>
            <a:gs pos="40000">
              <a:schemeClr val="tx2">
                <a:lumMod val="75000"/>
              </a:schemeClr>
            </a:gs>
            <a:gs pos="0">
              <a:schemeClr val="tx2">
                <a:lumMod val="75000"/>
              </a:schemeClr>
            </a:gs>
            <a:gs pos="100000">
              <a:schemeClr val="tx2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/>
          <p:cNvCxnSpPr/>
          <p:nvPr/>
        </p:nvCxnSpPr>
        <p:spPr>
          <a:xfrm flipH="1">
            <a:off x="5325257" y="4929882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 flipH="1">
            <a:off x="7979486" y="3059221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flipH="1">
            <a:off x="6088785" y="459135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 flipH="1">
            <a:off x="8829478" y="408788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 flipH="1">
            <a:off x="9963119" y="3588400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 flipH="1">
            <a:off x="7474246" y="5709654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 flipH="1">
            <a:off x="416839" y="2262896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 flipH="1">
            <a:off x="2246440" y="5123891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 flipH="1">
            <a:off x="10151144" y="5663571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 flipH="1">
            <a:off x="-327545" y="5123891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 flipH="1">
            <a:off x="11001136" y="850096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 flipH="1">
            <a:off x="3391560" y="136468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 flipH="1">
            <a:off x="2950726" y="6706524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 flipH="1">
            <a:off x="2634682" y="2607094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 flipH="1">
            <a:off x="12055762" y="3451463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 flipH="1">
            <a:off x="5307084" y="2828267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 flipH="1">
            <a:off x="694335" y="230551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3800718" y="2922994"/>
            <a:ext cx="4226737" cy="1569660"/>
          </a:xfrm>
          <a:prstGeom prst="rect">
            <a:avLst/>
          </a:prstGeom>
          <a:noFill/>
          <a:effectLst>
            <a:outerShdw blurRad="76200" dist="50800" dir="3240000" algn="tl" rotWithShape="0">
              <a:prstClr val="black">
                <a:alpha val="44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sz="9600" kern="2900" spc="600" dirty="0">
                <a:ln w="38100">
                  <a:noFill/>
                </a:ln>
                <a:solidFill>
                  <a:srgbClr val="FF7D7D"/>
                </a:solidFill>
                <a:effectLst>
                  <a:outerShdw blurRad="25400" dist="38100" dir="120000" algn="ctr" rotWithShape="0">
                    <a:schemeClr val="bg1"/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수업 끝</a:t>
            </a:r>
          </a:p>
        </p:txBody>
      </p:sp>
    </p:spTree>
    <p:extLst>
      <p:ext uri="{BB962C8B-B14F-4D97-AF65-F5344CB8AC3E}">
        <p14:creationId xmlns:p14="http://schemas.microsoft.com/office/powerpoint/2010/main" val="37942879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>
                <a:lumMod val="50000"/>
              </a:schemeClr>
            </a:gs>
            <a:gs pos="21000">
              <a:schemeClr val="tx2">
                <a:lumMod val="75000"/>
              </a:schemeClr>
            </a:gs>
            <a:gs pos="40000">
              <a:schemeClr val="tx2">
                <a:lumMod val="75000"/>
              </a:schemeClr>
            </a:gs>
            <a:gs pos="0">
              <a:schemeClr val="tx2">
                <a:lumMod val="75000"/>
              </a:schemeClr>
            </a:gs>
            <a:gs pos="100000">
              <a:schemeClr val="tx2">
                <a:lumMod val="5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/>
          <p:cNvCxnSpPr/>
          <p:nvPr/>
        </p:nvCxnSpPr>
        <p:spPr>
          <a:xfrm flipH="1">
            <a:off x="5325257" y="4929882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 flipH="1">
            <a:off x="7979486" y="3059221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flipH="1">
            <a:off x="6088785" y="459135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 flipH="1">
            <a:off x="8829478" y="408788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 flipH="1">
            <a:off x="9963119" y="3588400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 flipH="1">
            <a:off x="7474246" y="5709654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 flipH="1">
            <a:off x="416839" y="2262896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 flipH="1">
            <a:off x="2246440" y="5123891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 flipH="1">
            <a:off x="10151144" y="5663571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 flipH="1">
            <a:off x="-327545" y="5123891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 flipH="1">
            <a:off x="11001136" y="850096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 flipH="1">
            <a:off x="3391560" y="136468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 flipH="1">
            <a:off x="2950726" y="6706524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 flipH="1">
            <a:off x="2634682" y="2607094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 flipH="1">
            <a:off x="12055762" y="3451463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 flipH="1">
            <a:off x="5307084" y="2828267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 flipH="1">
            <a:off x="694335" y="230551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1418555" y="224676"/>
            <a:ext cx="4982934" cy="7848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sz="4500" dirty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복습 </a:t>
            </a:r>
            <a:r>
              <a:rPr lang="en-US" altLang="ko-KR" sz="4500" dirty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&amp; </a:t>
            </a:r>
            <a:r>
              <a:rPr lang="ko-KR" altLang="en-US" sz="4500" dirty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강의 목표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496203" y="931707"/>
            <a:ext cx="3493663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지난 시간 복습 퀴즈</a:t>
            </a:r>
          </a:p>
        </p:txBody>
      </p:sp>
      <p:sp>
        <p:nvSpPr>
          <p:cNvPr id="44" name="직사각형 43"/>
          <p:cNvSpPr/>
          <p:nvPr/>
        </p:nvSpPr>
        <p:spPr>
          <a:xfrm>
            <a:off x="362504" y="294481"/>
            <a:ext cx="959231" cy="959231"/>
          </a:xfrm>
          <a:prstGeom prst="rect">
            <a:avLst/>
          </a:prstGeom>
          <a:solidFill>
            <a:srgbClr val="FF7D7D"/>
          </a:solidFill>
          <a:ln>
            <a:noFill/>
          </a:ln>
          <a:effectLst>
            <a:outerShdw blurRad="101600" dist="38100" dir="2700000" sx="101000" sy="101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381155" y="320396"/>
            <a:ext cx="898839" cy="898839"/>
          </a:xfrm>
          <a:prstGeom prst="rect">
            <a:avLst/>
          </a:prstGeom>
          <a:noFill/>
          <a:ln w="539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604670" y="320396"/>
            <a:ext cx="4050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</a:t>
            </a:r>
            <a:endParaRPr lang="ko-KR" altLang="en-US" sz="5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1521603" y="888196"/>
            <a:ext cx="490528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led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7765" y="1836192"/>
            <a:ext cx="4221137" cy="4221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TextBox 40"/>
          <p:cNvSpPr txBox="1"/>
          <p:nvPr/>
        </p:nvSpPr>
        <p:spPr>
          <a:xfrm>
            <a:off x="416839" y="1605064"/>
            <a:ext cx="17037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Q2.</a:t>
            </a:r>
          </a:p>
        </p:txBody>
      </p:sp>
    </p:spTree>
    <p:extLst>
      <p:ext uri="{BB962C8B-B14F-4D97-AF65-F5344CB8AC3E}">
        <p14:creationId xmlns:p14="http://schemas.microsoft.com/office/powerpoint/2010/main" val="13133494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2">
                <a:lumMod val="50000"/>
              </a:schemeClr>
            </a:gs>
            <a:gs pos="21000">
              <a:schemeClr val="tx2">
                <a:lumMod val="75000"/>
              </a:schemeClr>
            </a:gs>
            <a:gs pos="40000">
              <a:schemeClr val="tx2">
                <a:lumMod val="75000"/>
              </a:schemeClr>
            </a:gs>
            <a:gs pos="0">
              <a:schemeClr val="tx2">
                <a:lumMod val="75000"/>
              </a:schemeClr>
            </a:gs>
            <a:gs pos="100000">
              <a:schemeClr val="tx2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/>
          <p:cNvCxnSpPr/>
          <p:nvPr/>
        </p:nvCxnSpPr>
        <p:spPr>
          <a:xfrm flipH="1">
            <a:off x="5325257" y="4929882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 flipH="1">
            <a:off x="7979486" y="3059221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flipH="1">
            <a:off x="6088785" y="459135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 flipH="1">
            <a:off x="8829478" y="408788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 flipH="1">
            <a:off x="9963119" y="3588400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 flipH="1">
            <a:off x="7474246" y="5709654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 flipH="1">
            <a:off x="416839" y="2262896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 flipH="1">
            <a:off x="2246440" y="5123891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 flipH="1">
            <a:off x="10151144" y="5663571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 flipH="1">
            <a:off x="-327545" y="5123891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 flipH="1">
            <a:off x="11001136" y="850096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 flipH="1">
            <a:off x="3391560" y="136468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 flipH="1">
            <a:off x="2950726" y="6706524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 flipH="1">
            <a:off x="2634682" y="2607094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 flipH="1">
            <a:off x="12055762" y="3451463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 flipH="1">
            <a:off x="5307084" y="2828267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 flipH="1">
            <a:off x="694335" y="230551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1418555" y="224676"/>
            <a:ext cx="4982934" cy="7848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sz="4500" dirty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복습 </a:t>
            </a:r>
            <a:r>
              <a:rPr lang="en-US" altLang="ko-KR" sz="4500" dirty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&amp; </a:t>
            </a:r>
            <a:r>
              <a:rPr lang="ko-KR" altLang="en-US" sz="4500" dirty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강의 목표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496203" y="931707"/>
            <a:ext cx="3493663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지난 시간 복습 퀴즈</a:t>
            </a:r>
          </a:p>
        </p:txBody>
      </p:sp>
      <p:sp>
        <p:nvSpPr>
          <p:cNvPr id="44" name="직사각형 43"/>
          <p:cNvSpPr/>
          <p:nvPr/>
        </p:nvSpPr>
        <p:spPr>
          <a:xfrm>
            <a:off x="362504" y="294481"/>
            <a:ext cx="959231" cy="959231"/>
          </a:xfrm>
          <a:prstGeom prst="rect">
            <a:avLst/>
          </a:prstGeom>
          <a:solidFill>
            <a:srgbClr val="FF7D7D"/>
          </a:solidFill>
          <a:ln>
            <a:noFill/>
          </a:ln>
          <a:effectLst>
            <a:outerShdw blurRad="101600" dist="38100" dir="2700000" sx="101000" sy="101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381155" y="320396"/>
            <a:ext cx="898839" cy="898839"/>
          </a:xfrm>
          <a:prstGeom prst="rect">
            <a:avLst/>
          </a:prstGeom>
          <a:noFill/>
          <a:ln w="539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604670" y="320396"/>
            <a:ext cx="4050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</a:t>
            </a:r>
            <a:endParaRPr lang="ko-KR" altLang="en-US" sz="5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1521603" y="888196"/>
            <a:ext cx="490528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522447" y="2294159"/>
            <a:ext cx="867991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200" dirty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Q3. </a:t>
            </a:r>
            <a:r>
              <a:rPr lang="ko-KR" altLang="en-US" sz="2800" dirty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프로그램이 실행될 때 한번만</a:t>
            </a:r>
            <a:r>
              <a:rPr lang="en-US" altLang="ko-KR" sz="2800" dirty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 </a:t>
            </a:r>
            <a:r>
              <a:rPr lang="ko-KR" altLang="en-US" sz="2800" dirty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실행되며</a:t>
            </a:r>
            <a:r>
              <a:rPr lang="en-US" altLang="ko-KR" sz="2800" dirty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, </a:t>
            </a:r>
            <a:r>
              <a:rPr lang="ko-KR" altLang="en-US" sz="2800" dirty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입</a:t>
            </a:r>
            <a:r>
              <a:rPr lang="en-US" altLang="ko-KR" sz="2800" dirty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/</a:t>
            </a:r>
            <a:r>
              <a:rPr lang="ko-KR" altLang="en-US" sz="2800" dirty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출력 핀을 설정하는 함수의 이름은</a:t>
            </a:r>
            <a:r>
              <a:rPr lang="en-US" altLang="ko-KR" sz="2800" dirty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?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522447" y="4304877"/>
            <a:ext cx="8219872" cy="1415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200" dirty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Q4. </a:t>
            </a:r>
            <a:r>
              <a:rPr lang="ko-KR" altLang="en-US" sz="2800" dirty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프로그램이 실행되면서 </a:t>
            </a:r>
            <a:r>
              <a:rPr lang="en-US" altLang="ko-KR" sz="2800" dirty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"</a:t>
            </a:r>
            <a:r>
              <a:rPr lang="ko-KR" altLang="en-US" sz="2800" dirty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반복해서</a:t>
            </a:r>
            <a:r>
              <a:rPr lang="en-US" altLang="ko-KR" sz="2800" dirty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" </a:t>
            </a:r>
            <a:r>
              <a:rPr lang="ko-KR" altLang="en-US" sz="2800" dirty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실행하는 공간</a:t>
            </a:r>
          </a:p>
          <a:p>
            <a:pPr>
              <a:lnSpc>
                <a:spcPct val="150000"/>
              </a:lnSpc>
            </a:pPr>
            <a:r>
              <a:rPr lang="ko-KR" altLang="en-US" sz="2800" dirty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즉</a:t>
            </a:r>
            <a:r>
              <a:rPr lang="en-US" altLang="ko-KR" sz="2800" dirty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, </a:t>
            </a:r>
            <a:r>
              <a:rPr lang="ko-KR" altLang="en-US" sz="2800" dirty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자신이 만든 프로그램이 실행되는 공간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9360808" y="2527652"/>
            <a:ext cx="2054614" cy="10103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setup()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9360808" y="4471169"/>
            <a:ext cx="205461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loop()</a:t>
            </a:r>
          </a:p>
        </p:txBody>
      </p:sp>
    </p:spTree>
    <p:extLst>
      <p:ext uri="{BB962C8B-B14F-4D97-AF65-F5344CB8AC3E}">
        <p14:creationId xmlns:p14="http://schemas.microsoft.com/office/powerpoint/2010/main" val="2040063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48" grpId="0"/>
      <p:bldP spid="4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>
                <a:lumMod val="50000"/>
              </a:schemeClr>
            </a:gs>
            <a:gs pos="21000">
              <a:schemeClr val="tx2">
                <a:lumMod val="75000"/>
              </a:schemeClr>
            </a:gs>
            <a:gs pos="40000">
              <a:schemeClr val="tx2">
                <a:lumMod val="75000"/>
              </a:schemeClr>
            </a:gs>
            <a:gs pos="0">
              <a:schemeClr val="tx2">
                <a:lumMod val="75000"/>
              </a:schemeClr>
            </a:gs>
            <a:gs pos="100000">
              <a:schemeClr val="tx2">
                <a:lumMod val="5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/>
          <p:cNvCxnSpPr/>
          <p:nvPr/>
        </p:nvCxnSpPr>
        <p:spPr>
          <a:xfrm flipH="1">
            <a:off x="5325257" y="4929882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 flipH="1">
            <a:off x="7979486" y="3059221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flipH="1">
            <a:off x="6088785" y="459135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 flipH="1">
            <a:off x="8829478" y="408788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 flipH="1">
            <a:off x="9963119" y="3588400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 flipH="1">
            <a:off x="7474246" y="5709654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 flipH="1">
            <a:off x="416839" y="2262896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 flipH="1">
            <a:off x="2246440" y="5123891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 flipH="1">
            <a:off x="10151144" y="5663571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 flipH="1">
            <a:off x="-327545" y="5123891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 flipH="1">
            <a:off x="11001136" y="850096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 flipH="1">
            <a:off x="3391560" y="136468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 flipH="1">
            <a:off x="2950726" y="6706524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 flipH="1">
            <a:off x="2634682" y="2607094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 flipH="1">
            <a:off x="12055762" y="3451463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 flipH="1">
            <a:off x="5307084" y="2828267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 flipH="1">
            <a:off x="694335" y="230551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1418555" y="224676"/>
            <a:ext cx="4982934" cy="7848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sz="4500" dirty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복습 </a:t>
            </a:r>
            <a:r>
              <a:rPr lang="en-US" altLang="ko-KR" sz="4500" dirty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&amp; </a:t>
            </a:r>
            <a:r>
              <a:rPr lang="ko-KR" altLang="en-US" sz="4500" dirty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강의 목표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496203" y="931707"/>
            <a:ext cx="3493663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강의 목표</a:t>
            </a:r>
          </a:p>
        </p:txBody>
      </p:sp>
      <p:sp>
        <p:nvSpPr>
          <p:cNvPr id="44" name="직사각형 43"/>
          <p:cNvSpPr/>
          <p:nvPr/>
        </p:nvSpPr>
        <p:spPr>
          <a:xfrm>
            <a:off x="362504" y="294481"/>
            <a:ext cx="959231" cy="959231"/>
          </a:xfrm>
          <a:prstGeom prst="rect">
            <a:avLst/>
          </a:prstGeom>
          <a:solidFill>
            <a:srgbClr val="FF7D7D"/>
          </a:solidFill>
          <a:ln>
            <a:noFill/>
          </a:ln>
          <a:effectLst>
            <a:outerShdw blurRad="101600" dist="38100" dir="2700000" sx="101000" sy="101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381155" y="320396"/>
            <a:ext cx="898839" cy="898839"/>
          </a:xfrm>
          <a:prstGeom prst="rect">
            <a:avLst/>
          </a:prstGeom>
          <a:noFill/>
          <a:ln w="539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604670" y="320396"/>
            <a:ext cx="4050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</a:t>
            </a:r>
            <a:endParaRPr lang="ko-KR" altLang="en-US" sz="5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1521603" y="888196"/>
            <a:ext cx="490528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416839" y="1734109"/>
            <a:ext cx="11358322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sz="2600" dirty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- </a:t>
            </a:r>
            <a:r>
              <a:rPr lang="ko-KR" altLang="en-US" sz="2600" dirty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변수와 </a:t>
            </a:r>
            <a:r>
              <a:rPr lang="ko-KR" altLang="en-US" sz="2600" dirty="0" err="1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자료형이란</a:t>
            </a:r>
            <a:r>
              <a:rPr lang="ko-KR" altLang="en-US" sz="2600" dirty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 무엇인지 알고 프로그래밍에 이용되는 산술연산을 이해한다</a:t>
            </a:r>
            <a:r>
              <a:rPr lang="en-US" altLang="ko-KR" sz="2600" dirty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.</a:t>
            </a:r>
          </a:p>
          <a:p>
            <a:pPr>
              <a:lnSpc>
                <a:spcPct val="250000"/>
              </a:lnSpc>
            </a:pPr>
            <a:r>
              <a:rPr lang="en-US" altLang="ko-KR" sz="2600" dirty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- if</a:t>
            </a:r>
            <a:r>
              <a:rPr lang="ko-KR" altLang="en-US" sz="2600" dirty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문에 대해 이해하고 </a:t>
            </a:r>
            <a:r>
              <a:rPr lang="ko-KR" altLang="en-US" sz="2600" dirty="0" err="1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아두이노에서</a:t>
            </a:r>
            <a:r>
              <a:rPr lang="ko-KR" altLang="en-US" sz="2600" dirty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 </a:t>
            </a:r>
            <a:r>
              <a:rPr lang="en-US" altLang="ko-KR" sz="2600" dirty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if</a:t>
            </a:r>
            <a:r>
              <a:rPr lang="ko-KR" altLang="en-US" sz="2600" dirty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문을 이용하여 </a:t>
            </a:r>
            <a:r>
              <a:rPr lang="en-US" altLang="ko-KR" sz="2600" dirty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LED</a:t>
            </a:r>
            <a:r>
              <a:rPr lang="ko-KR" altLang="en-US" sz="2600" dirty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를 제어할 수 있다</a:t>
            </a:r>
            <a:r>
              <a:rPr lang="en-US" altLang="ko-KR" sz="2600" dirty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.</a:t>
            </a:r>
          </a:p>
          <a:p>
            <a:pPr>
              <a:lnSpc>
                <a:spcPct val="250000"/>
              </a:lnSpc>
            </a:pPr>
            <a:r>
              <a:rPr lang="en-US" altLang="ko-KR" sz="2600" dirty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- </a:t>
            </a:r>
            <a:r>
              <a:rPr lang="ko-KR" altLang="en-US" sz="2600" dirty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함수란 무엇인지 알고</a:t>
            </a:r>
            <a:r>
              <a:rPr lang="en-US" altLang="ko-KR" sz="2600" dirty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, </a:t>
            </a:r>
            <a:r>
              <a:rPr lang="ko-KR" altLang="en-US" sz="2600" dirty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간단한 사용자 정의 함수를 만들 수 있다</a:t>
            </a:r>
            <a:r>
              <a:rPr lang="en-US" altLang="ko-KR" sz="2600" dirty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.</a:t>
            </a:r>
            <a:endParaRPr lang="en-US" sz="2600" dirty="0">
              <a:solidFill>
                <a:schemeClr val="bg1"/>
              </a:solidFill>
              <a:latin typeface="NanumSquareRound Bold" panose="020B0600000101010101" pitchFamily="34" charset="-127"/>
              <a:ea typeface="NanumSquareRound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751084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>
                <a:lumMod val="50000"/>
              </a:schemeClr>
            </a:gs>
            <a:gs pos="21000">
              <a:schemeClr val="tx2">
                <a:lumMod val="75000"/>
              </a:schemeClr>
            </a:gs>
            <a:gs pos="40000">
              <a:schemeClr val="tx2">
                <a:lumMod val="75000"/>
              </a:schemeClr>
            </a:gs>
            <a:gs pos="0">
              <a:schemeClr val="tx2">
                <a:lumMod val="75000"/>
              </a:schemeClr>
            </a:gs>
            <a:gs pos="100000">
              <a:schemeClr val="tx2">
                <a:lumMod val="5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/>
          <p:cNvCxnSpPr/>
          <p:nvPr/>
        </p:nvCxnSpPr>
        <p:spPr>
          <a:xfrm flipH="1">
            <a:off x="5325257" y="4929882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 flipH="1">
            <a:off x="7979486" y="3059221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flipH="1">
            <a:off x="6088785" y="459135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 flipH="1">
            <a:off x="8829478" y="408788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 flipH="1">
            <a:off x="9963119" y="3588400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 flipH="1">
            <a:off x="7474246" y="5709654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 flipH="1">
            <a:off x="416839" y="2262896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 flipH="1">
            <a:off x="2246440" y="5123891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 flipH="1">
            <a:off x="10151144" y="5663571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 flipH="1">
            <a:off x="-327545" y="5123891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 flipH="1">
            <a:off x="11001136" y="850096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 flipH="1">
            <a:off x="3391560" y="136468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 flipH="1">
            <a:off x="2950726" y="6706524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 flipH="1">
            <a:off x="2634682" y="2607094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 flipH="1">
            <a:off x="12055762" y="3451463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 flipH="1">
            <a:off x="5307084" y="2828267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 flipH="1">
            <a:off x="694335" y="230551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1418555" y="224676"/>
            <a:ext cx="4982934" cy="7848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sz="4500" dirty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변수 </a:t>
            </a:r>
            <a:r>
              <a:rPr lang="en-US" altLang="ko-KR" sz="4500" dirty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&amp; </a:t>
            </a:r>
            <a:r>
              <a:rPr lang="ko-KR" altLang="en-US" sz="4500" dirty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산술 연산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496203" y="931707"/>
            <a:ext cx="3493663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변수란 무엇일까</a:t>
            </a:r>
            <a:r>
              <a:rPr lang="en-US" altLang="ko-KR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?</a:t>
            </a:r>
            <a:endParaRPr lang="ko-KR" altLang="en-US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362504" y="294481"/>
            <a:ext cx="959231" cy="959231"/>
          </a:xfrm>
          <a:prstGeom prst="rect">
            <a:avLst/>
          </a:prstGeom>
          <a:solidFill>
            <a:srgbClr val="FF7D7D"/>
          </a:solidFill>
          <a:ln>
            <a:noFill/>
          </a:ln>
          <a:effectLst>
            <a:outerShdw blurRad="101600" dist="38100" dir="2700000" sx="101000" sy="101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381155" y="320396"/>
            <a:ext cx="898839" cy="898839"/>
          </a:xfrm>
          <a:prstGeom prst="rect">
            <a:avLst/>
          </a:prstGeom>
          <a:noFill/>
          <a:ln w="539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53870" y="320396"/>
            <a:ext cx="4050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</a:t>
            </a:r>
            <a:endParaRPr lang="ko-KR" altLang="en-US" sz="5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1521603" y="888196"/>
            <a:ext cx="490528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0472" y="1927142"/>
            <a:ext cx="7446322" cy="4188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1868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2">
                <a:lumMod val="50000"/>
              </a:schemeClr>
            </a:gs>
            <a:gs pos="21000">
              <a:schemeClr val="tx2">
                <a:lumMod val="75000"/>
              </a:schemeClr>
            </a:gs>
            <a:gs pos="40000">
              <a:schemeClr val="tx2">
                <a:lumMod val="75000"/>
              </a:schemeClr>
            </a:gs>
            <a:gs pos="0">
              <a:schemeClr val="tx2">
                <a:lumMod val="75000"/>
              </a:schemeClr>
            </a:gs>
            <a:gs pos="100000">
              <a:schemeClr val="tx2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/>
          <p:cNvCxnSpPr/>
          <p:nvPr/>
        </p:nvCxnSpPr>
        <p:spPr>
          <a:xfrm flipH="1">
            <a:off x="5325257" y="4929882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 flipH="1">
            <a:off x="7979486" y="3059221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flipH="1">
            <a:off x="6088785" y="459135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 flipH="1">
            <a:off x="8829478" y="408788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 flipH="1">
            <a:off x="9963119" y="3588400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 flipH="1">
            <a:off x="7474246" y="5709654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 flipH="1">
            <a:off x="416839" y="2262896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 flipH="1">
            <a:off x="2246440" y="5123891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 flipH="1">
            <a:off x="10151144" y="5663571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 flipH="1">
            <a:off x="-327545" y="5123891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 flipH="1">
            <a:off x="11001136" y="850096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 flipH="1">
            <a:off x="3391560" y="136468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 flipH="1">
            <a:off x="2950726" y="6706524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 flipH="1">
            <a:off x="2634682" y="2607094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 flipH="1">
            <a:off x="12055762" y="3451463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 flipH="1">
            <a:off x="5307084" y="2828267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 flipH="1">
            <a:off x="694335" y="230551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1418555" y="224676"/>
            <a:ext cx="4982934" cy="7848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sz="4500" dirty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변수 </a:t>
            </a:r>
            <a:r>
              <a:rPr lang="en-US" altLang="ko-KR" sz="4500" dirty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&amp; </a:t>
            </a:r>
            <a:r>
              <a:rPr lang="ko-KR" altLang="en-US" sz="4500" dirty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산술 연산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496203" y="931707"/>
            <a:ext cx="3493663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변수란 무엇일까</a:t>
            </a:r>
            <a:r>
              <a:rPr lang="en-US" altLang="ko-KR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?</a:t>
            </a:r>
            <a:endParaRPr lang="ko-KR" altLang="en-US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362504" y="294481"/>
            <a:ext cx="959231" cy="959231"/>
          </a:xfrm>
          <a:prstGeom prst="rect">
            <a:avLst/>
          </a:prstGeom>
          <a:solidFill>
            <a:srgbClr val="FF7D7D"/>
          </a:solidFill>
          <a:ln>
            <a:noFill/>
          </a:ln>
          <a:effectLst>
            <a:outerShdw blurRad="101600" dist="38100" dir="2700000" sx="101000" sy="101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381155" y="320396"/>
            <a:ext cx="898839" cy="898839"/>
          </a:xfrm>
          <a:prstGeom prst="rect">
            <a:avLst/>
          </a:prstGeom>
          <a:noFill/>
          <a:ln w="539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53870" y="320396"/>
            <a:ext cx="4050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</a:t>
            </a:r>
            <a:endParaRPr lang="ko-KR" altLang="en-US" sz="5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1521603" y="888196"/>
            <a:ext cx="490528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3089436" y="2587193"/>
            <a:ext cx="599869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 err="1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int</a:t>
            </a:r>
            <a:r>
              <a:rPr lang="en-US" sz="9600" dirty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 a = 30;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2633572" y="1585502"/>
            <a:ext cx="254031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 err="1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자료형</a:t>
            </a:r>
            <a:endParaRPr lang="en-US" altLang="ko-KR" sz="4000" dirty="0">
              <a:solidFill>
                <a:schemeClr val="bg1"/>
              </a:solidFill>
              <a:latin typeface="NanumSquareRound Bold" panose="020B0600000101010101" pitchFamily="34" charset="-127"/>
              <a:ea typeface="NanumSquareRound Bold" panose="020B0600000101010101" pitchFamily="34" charset="-127"/>
            </a:endParaRPr>
          </a:p>
          <a:p>
            <a:pPr algn="ctr"/>
            <a:r>
              <a:rPr lang="ko-KR" altLang="en-US" sz="6000" dirty="0">
                <a:solidFill>
                  <a:srgbClr val="FF0000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↓</a:t>
            </a:r>
            <a:endParaRPr lang="en-US" sz="6000" dirty="0">
              <a:solidFill>
                <a:srgbClr val="FF0000"/>
              </a:solidFill>
              <a:latin typeface="NanumSquareRound Bold" panose="020B0600000101010101" pitchFamily="34" charset="-127"/>
              <a:ea typeface="NanumSquareRound Bold" panose="020B0600000101010101" pitchFamily="34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6629086" y="1441830"/>
            <a:ext cx="254031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값</a:t>
            </a:r>
            <a:endParaRPr lang="en-US" altLang="ko-KR" sz="4000" dirty="0">
              <a:solidFill>
                <a:schemeClr val="bg1"/>
              </a:solidFill>
              <a:latin typeface="NanumSquareRound Bold" panose="020B0600000101010101" pitchFamily="34" charset="-127"/>
              <a:ea typeface="NanumSquareRound Bold" panose="020B0600000101010101" pitchFamily="34" charset="-127"/>
            </a:endParaRPr>
          </a:p>
          <a:p>
            <a:pPr algn="ctr"/>
            <a:r>
              <a:rPr lang="ko-KR" altLang="en-US" sz="6000" dirty="0">
                <a:solidFill>
                  <a:srgbClr val="FF0000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↓</a:t>
            </a:r>
            <a:endParaRPr lang="en-US" sz="6000" dirty="0">
              <a:solidFill>
                <a:srgbClr val="FF0000"/>
              </a:solidFill>
              <a:latin typeface="NanumSquareRound Bold" panose="020B0600000101010101" pitchFamily="34" charset="-127"/>
              <a:ea typeface="NanumSquareRound Bold" panose="020B0600000101010101" pitchFamily="34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4164704" y="3881271"/>
            <a:ext cx="254031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dirty="0">
                <a:solidFill>
                  <a:srgbClr val="FF0000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↑</a:t>
            </a:r>
            <a:endParaRPr lang="en-US" altLang="ko-KR" sz="6000" dirty="0">
              <a:solidFill>
                <a:srgbClr val="FF0000"/>
              </a:solidFill>
              <a:latin typeface="NanumSquareRound Bold" panose="020B0600000101010101" pitchFamily="34" charset="-127"/>
              <a:ea typeface="NanumSquareRound Bold" panose="020B0600000101010101" pitchFamily="34" charset="-127"/>
            </a:endParaRPr>
          </a:p>
          <a:p>
            <a:pPr algn="ctr"/>
            <a:r>
              <a:rPr lang="ko-KR" altLang="en-US" sz="4000" dirty="0" err="1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변수이름</a:t>
            </a:r>
            <a:endParaRPr lang="en-US" altLang="ko-KR" sz="4000" dirty="0">
              <a:solidFill>
                <a:schemeClr val="bg1"/>
              </a:solidFill>
              <a:latin typeface="NanumSquareRound Bold" panose="020B0600000101010101" pitchFamily="34" charset="-127"/>
              <a:ea typeface="NanumSquareRound Bold" panose="020B0600000101010101" pitchFamily="34" charset="-127"/>
            </a:endParaRPr>
          </a:p>
          <a:p>
            <a:pPr algn="ctr"/>
            <a:endParaRPr lang="en-US" sz="6000" dirty="0">
              <a:solidFill>
                <a:srgbClr val="FF0000"/>
              </a:solidFill>
              <a:latin typeface="NanumSquareRound Bold" panose="020B0600000101010101" pitchFamily="34" charset="-127"/>
              <a:ea typeface="NanumSquareRound Bold" panose="020B0600000101010101" pitchFamily="34" charset="-127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3404829" y="5588088"/>
            <a:ext cx="58873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=&gt; A</a:t>
            </a:r>
            <a:r>
              <a:rPr lang="ko-KR" altLang="en-US" sz="4000" dirty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에 </a:t>
            </a:r>
            <a:r>
              <a:rPr lang="en-US" altLang="ko-KR" sz="4000" dirty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30</a:t>
            </a:r>
            <a:r>
              <a:rPr lang="ko-KR" altLang="en-US" sz="4000" dirty="0">
                <a:solidFill>
                  <a:schemeClr val="bg1"/>
                </a:solidFill>
                <a:latin typeface="NanumSquareRound Bold" panose="020B0600000101010101" pitchFamily="34" charset="-127"/>
                <a:ea typeface="NanumSquareRound Bold" panose="020B0600000101010101" pitchFamily="34" charset="-127"/>
              </a:rPr>
              <a:t>을 대입한다</a:t>
            </a:r>
            <a:endParaRPr lang="en-US" sz="4000" dirty="0">
              <a:solidFill>
                <a:schemeClr val="bg1"/>
              </a:solidFill>
              <a:latin typeface="NanumSquareRound Bold" panose="020B0600000101010101" pitchFamily="34" charset="-127"/>
              <a:ea typeface="NanumSquareRound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7858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41" grpId="0"/>
      <p:bldP spid="4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>
                <a:lumMod val="50000"/>
              </a:schemeClr>
            </a:gs>
            <a:gs pos="21000">
              <a:schemeClr val="tx2">
                <a:lumMod val="75000"/>
              </a:schemeClr>
            </a:gs>
            <a:gs pos="40000">
              <a:schemeClr val="tx2">
                <a:lumMod val="75000"/>
              </a:schemeClr>
            </a:gs>
            <a:gs pos="0">
              <a:schemeClr val="tx2">
                <a:lumMod val="75000"/>
              </a:schemeClr>
            </a:gs>
            <a:gs pos="100000">
              <a:schemeClr val="tx2">
                <a:lumMod val="5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/>
          <p:cNvCxnSpPr/>
          <p:nvPr/>
        </p:nvCxnSpPr>
        <p:spPr>
          <a:xfrm flipH="1">
            <a:off x="5325257" y="4929882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 flipH="1">
            <a:off x="7979486" y="3059221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flipH="1">
            <a:off x="6088785" y="459135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 flipH="1">
            <a:off x="8829478" y="408788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 flipH="1">
            <a:off x="9963119" y="3588400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 flipH="1">
            <a:off x="7474246" y="5709654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 flipH="1">
            <a:off x="416839" y="2262896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 flipH="1">
            <a:off x="2246440" y="5123891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 flipH="1">
            <a:off x="10151144" y="5663571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 flipH="1">
            <a:off x="-327545" y="5123891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 flipH="1">
            <a:off x="11001136" y="850096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 flipH="1">
            <a:off x="3391560" y="136468"/>
            <a:ext cx="849992" cy="904254"/>
          </a:xfrm>
          <a:prstGeom prst="line">
            <a:avLst/>
          </a:prstGeom>
          <a:ln>
            <a:solidFill>
              <a:srgbClr val="3EE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 flipH="1">
            <a:off x="2950726" y="6706524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 flipH="1">
            <a:off x="2634682" y="2607094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 flipH="1">
            <a:off x="12055762" y="3451463"/>
            <a:ext cx="849992" cy="904254"/>
          </a:xfrm>
          <a:prstGeom prst="line">
            <a:avLst/>
          </a:prstGeom>
          <a:ln>
            <a:solidFill>
              <a:srgbClr val="DF65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 flipH="1">
            <a:off x="5307084" y="2828267"/>
            <a:ext cx="849992" cy="904254"/>
          </a:xfrm>
          <a:prstGeom prst="line">
            <a:avLst/>
          </a:prstGeom>
          <a:ln>
            <a:solidFill>
              <a:srgbClr val="5DE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 flipH="1">
            <a:off x="694335" y="230551"/>
            <a:ext cx="849992" cy="904254"/>
          </a:xfrm>
          <a:prstGeom prst="line">
            <a:avLst/>
          </a:prstGeom>
          <a:ln>
            <a:solidFill>
              <a:srgbClr val="D5C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1418555" y="224676"/>
            <a:ext cx="4982934" cy="7848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sz="4500" dirty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변수 </a:t>
            </a:r>
            <a:r>
              <a:rPr lang="en-US" altLang="ko-KR" sz="4500" dirty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&amp; </a:t>
            </a:r>
            <a:r>
              <a:rPr lang="ko-KR" altLang="en-US" sz="4500" dirty="0">
                <a:solidFill>
                  <a:srgbClr val="FF7D7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산술 연산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496203" y="931707"/>
            <a:ext cx="3493663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자료형이</a:t>
            </a:r>
            <a:r>
              <a:rPr lang="ko-KR" altLang="en-US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뭐지</a:t>
            </a:r>
            <a:r>
              <a:rPr lang="en-US" altLang="ko-KR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?</a:t>
            </a:r>
            <a:endParaRPr lang="ko-KR" altLang="en-US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362504" y="294481"/>
            <a:ext cx="959231" cy="959231"/>
          </a:xfrm>
          <a:prstGeom prst="rect">
            <a:avLst/>
          </a:prstGeom>
          <a:solidFill>
            <a:srgbClr val="FF7D7D"/>
          </a:solidFill>
          <a:ln>
            <a:noFill/>
          </a:ln>
          <a:effectLst>
            <a:outerShdw blurRad="101600" dist="38100" dir="2700000" sx="101000" sy="101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381155" y="320396"/>
            <a:ext cx="898839" cy="898839"/>
          </a:xfrm>
          <a:prstGeom prst="rect">
            <a:avLst/>
          </a:prstGeom>
          <a:noFill/>
          <a:ln w="539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53870" y="320396"/>
            <a:ext cx="4050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</a:t>
            </a:r>
            <a:endParaRPr lang="ko-KR" altLang="en-US" sz="5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1521603" y="888196"/>
            <a:ext cx="490528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c언어 자료형에 대한 이미지 검색결과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4" t="3140" r="1148" b="2698"/>
          <a:stretch/>
        </p:blipFill>
        <p:spPr bwMode="auto">
          <a:xfrm>
            <a:off x="1504953" y="1979418"/>
            <a:ext cx="9221821" cy="3968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직선 연결선 6"/>
          <p:cNvCxnSpPr/>
          <p:nvPr/>
        </p:nvCxnSpPr>
        <p:spPr>
          <a:xfrm>
            <a:off x="2996458" y="2871256"/>
            <a:ext cx="731520" cy="0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3014842" y="3831052"/>
            <a:ext cx="731520" cy="0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/>
          <p:nvPr/>
        </p:nvCxnSpPr>
        <p:spPr>
          <a:xfrm>
            <a:off x="3001872" y="4810303"/>
            <a:ext cx="731520" cy="0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/>
          <p:cNvCxnSpPr/>
          <p:nvPr/>
        </p:nvCxnSpPr>
        <p:spPr>
          <a:xfrm>
            <a:off x="2996458" y="5303171"/>
            <a:ext cx="731520" cy="0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도넛 1"/>
          <p:cNvSpPr/>
          <p:nvPr/>
        </p:nvSpPr>
        <p:spPr>
          <a:xfrm>
            <a:off x="2567079" y="3431221"/>
            <a:ext cx="1674473" cy="532254"/>
          </a:xfrm>
          <a:prstGeom prst="donut">
            <a:avLst>
              <a:gd name="adj" fmla="val 980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8672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6709</TotalTime>
  <Words>1030</Words>
  <Application>Microsoft Office PowerPoint</Application>
  <PresentationFormat>와이드스크린</PresentationFormat>
  <Paragraphs>294</Paragraphs>
  <Slides>31</Slides>
  <Notes>30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37" baseType="lpstr">
      <vt:lpstr>bm jua</vt:lpstr>
      <vt:lpstr>NanumSquareRound Bold</vt:lpstr>
      <vt:lpstr>맑은 고딕</vt:lpstr>
      <vt:lpstr>배달의민족 주아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Aram Lim</dc:creator>
  <cp:lastModifiedBy>박상민</cp:lastModifiedBy>
  <cp:revision>105</cp:revision>
  <dcterms:created xsi:type="dcterms:W3CDTF">2017-09-10T11:50:49Z</dcterms:created>
  <dcterms:modified xsi:type="dcterms:W3CDTF">2018-01-13T01:54:25Z</dcterms:modified>
</cp:coreProperties>
</file>